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20"/>
  </p:notesMasterIdLst>
  <p:sldIdLst>
    <p:sldId id="311" r:id="rId3"/>
    <p:sldId id="377" r:id="rId4"/>
    <p:sldId id="378" r:id="rId5"/>
    <p:sldId id="339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5" r:id="rId17"/>
    <p:sldId id="374" r:id="rId18"/>
    <p:sldId id="380" r:id="rId19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3B5"/>
    <a:srgbClr val="39774B"/>
    <a:srgbClr val="E3001B"/>
    <a:srgbClr val="DF1A1B"/>
    <a:srgbClr val="E1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>
      <p:cViewPr varScale="1">
        <p:scale>
          <a:sx n="68" d="100"/>
          <a:sy n="68" d="100"/>
        </p:scale>
        <p:origin x="1070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A70C98-670F-470D-84A7-9D42DB47EC44}" type="datetimeFigureOut">
              <a:rPr lang="fi-FI"/>
              <a:pPr>
                <a:defRPr/>
              </a:pPr>
              <a:t>28.9.2020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24B74B-3B96-46C0-8091-7F91804C5F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42163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56B70-9638-4786-BC85-79D96D7E70FE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6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928926" y="2857496"/>
            <a:ext cx="5815026" cy="151288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B2B3B5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928926" y="4429132"/>
            <a:ext cx="5815026" cy="872076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80698"/>
            <a:ext cx="1309184" cy="525281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33" y="332656"/>
            <a:ext cx="1872168" cy="748868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291022" y="6453336"/>
            <a:ext cx="28273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i="1" kern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Hämäläisten hyväksi – Hämeen parasta kehittämistä</a:t>
            </a:r>
            <a:endParaRPr lang="fi-FI" sz="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0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/>
          <a:stretch/>
        </p:blipFill>
        <p:spPr bwMode="auto">
          <a:xfrm>
            <a:off x="0" y="1484850"/>
            <a:ext cx="9144000" cy="53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Slide headline for text only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720" cy="509141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628551"/>
            <a:ext cx="7849245" cy="417671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89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/>
          <a:stretch/>
        </p:blipFill>
        <p:spPr bwMode="auto">
          <a:xfrm>
            <a:off x="0" y="1484850"/>
            <a:ext cx="9144000" cy="53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Slide headline for bullet points with image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148064" y="1628774"/>
            <a:ext cx="3392764" cy="388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4213" y="1628775"/>
            <a:ext cx="3887787" cy="3887788"/>
          </a:xfrm>
        </p:spPr>
        <p:txBody>
          <a:bodyPr/>
          <a:lstStyle>
            <a:lvl2pPr marL="360363" indent="-184150">
              <a:buFont typeface="Arial" panose="020B0604020202020204" pitchFamily="34" charset="0"/>
              <a:buChar char="•"/>
              <a:defRPr/>
            </a:lvl2pPr>
            <a:lvl3pPr marL="628650" indent="-268288">
              <a:buClr>
                <a:srgbClr val="00507F"/>
              </a:buClr>
              <a:buFont typeface="Calibri" panose="020F0502020204030204" pitchFamily="34" charset="0"/>
              <a:buChar char="–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718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out text plu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1"/>
          <a:stretch/>
        </p:blipFill>
        <p:spPr bwMode="auto">
          <a:xfrm>
            <a:off x="0" y="5871882"/>
            <a:ext cx="9144000" cy="9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63688" y="1772816"/>
            <a:ext cx="6048672" cy="38889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full size picture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7"/>
          <p:cNvSpPr txBox="1">
            <a:spLocks/>
          </p:cNvSpPr>
          <p:nvPr userDrawn="1"/>
        </p:nvSpPr>
        <p:spPr>
          <a:xfrm>
            <a:off x="683568" y="341784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07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683568" y="334164"/>
            <a:ext cx="78592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Slide headline for image only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egmann\Desktop\BSR PPT\bsrp_0013_ppt_top_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237288"/>
          </a:xfrm>
          <a:custGeom>
            <a:avLst/>
            <a:gdLst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0 w 9144000"/>
              <a:gd name="connsiteY3" fmla="*/ 6237288 h 6237288"/>
              <a:gd name="connsiteX4" fmla="*/ 0 w 9144000"/>
              <a:gd name="connsiteY4" fmla="*/ 0 h 6237288"/>
              <a:gd name="connsiteX0" fmla="*/ 0 w 9144000"/>
              <a:gd name="connsiteY0" fmla="*/ 0 h 6237289"/>
              <a:gd name="connsiteX1" fmla="*/ 9144000 w 9144000"/>
              <a:gd name="connsiteY1" fmla="*/ 0 h 6237289"/>
              <a:gd name="connsiteX2" fmla="*/ 9144000 w 9144000"/>
              <a:gd name="connsiteY2" fmla="*/ 6237288 h 6237289"/>
              <a:gd name="connsiteX3" fmla="*/ 4557370 w 9144000"/>
              <a:gd name="connsiteY3" fmla="*/ 5874106 h 6237289"/>
              <a:gd name="connsiteX4" fmla="*/ 0 w 9144000"/>
              <a:gd name="connsiteY4" fmla="*/ 6237288 h 6237289"/>
              <a:gd name="connsiteX5" fmla="*/ 0 w 9144000"/>
              <a:gd name="connsiteY5" fmla="*/ 0 h 6237289"/>
              <a:gd name="connsiteX0" fmla="*/ 0 w 9144000"/>
              <a:gd name="connsiteY0" fmla="*/ 0 h 6237293"/>
              <a:gd name="connsiteX1" fmla="*/ 9144000 w 9144000"/>
              <a:gd name="connsiteY1" fmla="*/ 0 h 6237293"/>
              <a:gd name="connsiteX2" fmla="*/ 9144000 w 9144000"/>
              <a:gd name="connsiteY2" fmla="*/ 6237288 h 6237293"/>
              <a:gd name="connsiteX3" fmla="*/ 4557370 w 9144000"/>
              <a:gd name="connsiteY3" fmla="*/ 5874106 h 6237293"/>
              <a:gd name="connsiteX4" fmla="*/ 0 w 9144000"/>
              <a:gd name="connsiteY4" fmla="*/ 6237288 h 6237293"/>
              <a:gd name="connsiteX5" fmla="*/ 0 w 9144000"/>
              <a:gd name="connsiteY5" fmla="*/ 0 h 6237293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15892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7288">
                <a:moveTo>
                  <a:pt x="0" y="0"/>
                </a:moveTo>
                <a:lnTo>
                  <a:pt x="9144000" y="0"/>
                </a:lnTo>
                <a:lnTo>
                  <a:pt x="9144000" y="6237288"/>
                </a:lnTo>
                <a:cubicBezTo>
                  <a:pt x="7383477" y="6004060"/>
                  <a:pt x="7224979" y="5968345"/>
                  <a:pt x="4601262" y="5881422"/>
                </a:cubicBezTo>
                <a:cubicBezTo>
                  <a:pt x="2787092" y="5873247"/>
                  <a:pt x="1338683" y="6055266"/>
                  <a:pt x="0" y="6237288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038600" y="6237312"/>
            <a:ext cx="3125788" cy="360362"/>
          </a:xfrm>
        </p:spPr>
        <p:txBody>
          <a:bodyPr>
            <a:noAutofit/>
          </a:bodyPr>
          <a:lstStyle>
            <a:lvl1pPr>
              <a:defRPr sz="1400" baseline="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caption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4040832" cy="392087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Internal Staff Meeting, Rostock | 13 Dec 2018</a:t>
            </a:r>
          </a:p>
        </p:txBody>
      </p:sp>
    </p:spTree>
    <p:extLst>
      <p:ext uri="{BB962C8B-B14F-4D97-AF65-F5344CB8AC3E}">
        <p14:creationId xmlns:p14="http://schemas.microsoft.com/office/powerpoint/2010/main" val="2201608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4"/>
          <a:stretch/>
        </p:blipFill>
        <p:spPr bwMode="auto">
          <a:xfrm>
            <a:off x="0" y="1493240"/>
            <a:ext cx="9144000" cy="53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83568" y="341784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de-DE" smtClean="0"/>
              <a:t>Slide headline for blank 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22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egmann\Desktop\BSR PPT\bsrp_0012_ppt_bg_content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1"/>
          <a:stretch/>
        </p:blipFill>
        <p:spPr bwMode="auto">
          <a:xfrm>
            <a:off x="0" y="1627464"/>
            <a:ext cx="9144000" cy="52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83568" y="6237312"/>
            <a:ext cx="6480820" cy="509141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fld id="{4F3CCC0C-EABD-47DC-B539-FB00AF7AE42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90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gmann\Desktop\BSR PPT\bsrp_0014_ppt_bg_final_offici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755650" y="1268760"/>
            <a:ext cx="7848798" cy="129614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defRPr sz="3200" b="1" baseline="0">
                <a:solidFill>
                  <a:srgbClr val="00507F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institutional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macro</a:t>
            </a:r>
            <a:r>
              <a:rPr lang="de-DE" dirty="0" smtClean="0"/>
              <a:t>-regional </a:t>
            </a:r>
            <a:r>
              <a:rPr lang="de-DE" dirty="0" err="1" smtClean="0"/>
              <a:t>cooperation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267744" y="3068960"/>
            <a:ext cx="6336507" cy="2520504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2200" baseline="0">
                <a:solidFill>
                  <a:srgbClr val="2CAAE1"/>
                </a:solidFill>
              </a:defRPr>
            </a:lvl1pPr>
          </a:lstStyle>
          <a:p>
            <a:pPr lvl="0"/>
            <a:r>
              <a:rPr lang="de-DE" dirty="0" smtClean="0"/>
              <a:t>Title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  <a:p>
            <a:pPr lvl="0"/>
            <a:r>
              <a:rPr lang="de-DE" dirty="0" smtClean="0"/>
              <a:t>Managing Authority/ Joint </a:t>
            </a:r>
            <a:r>
              <a:rPr lang="de-DE" dirty="0" err="1" smtClean="0"/>
              <a:t>Secretariat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</a:t>
            </a:r>
            <a:br>
              <a:rPr lang="de-DE" dirty="0" smtClean="0"/>
            </a:br>
            <a:r>
              <a:rPr lang="de-DE" dirty="0" smtClean="0"/>
              <a:t>Phone +49/381 45 484 52xx</a:t>
            </a:r>
            <a:br>
              <a:rPr lang="de-DE" dirty="0" smtClean="0"/>
            </a:br>
            <a:r>
              <a:rPr lang="de-DE" dirty="0" err="1" smtClean="0"/>
              <a:t>e-mail</a:t>
            </a:r>
            <a:r>
              <a:rPr lang="de-DE" dirty="0" smtClean="0"/>
              <a:t>: full.name@interreg.baltic.eu</a:t>
            </a:r>
            <a:br>
              <a:rPr lang="de-DE" dirty="0" smtClean="0"/>
            </a:br>
            <a:r>
              <a:rPr lang="de-DE" dirty="0" smtClean="0"/>
              <a:t>www.interreg-baltic.eu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4043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 slide with imag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237288"/>
          </a:xfrm>
          <a:custGeom>
            <a:avLst/>
            <a:gdLst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0 w 9144000"/>
              <a:gd name="connsiteY3" fmla="*/ 6237288 h 6237288"/>
              <a:gd name="connsiteX4" fmla="*/ 0 w 9144000"/>
              <a:gd name="connsiteY4" fmla="*/ 0 h 6237288"/>
              <a:gd name="connsiteX0" fmla="*/ 0 w 9144000"/>
              <a:gd name="connsiteY0" fmla="*/ 0 h 6237289"/>
              <a:gd name="connsiteX1" fmla="*/ 9144000 w 9144000"/>
              <a:gd name="connsiteY1" fmla="*/ 0 h 6237289"/>
              <a:gd name="connsiteX2" fmla="*/ 9144000 w 9144000"/>
              <a:gd name="connsiteY2" fmla="*/ 6237288 h 6237289"/>
              <a:gd name="connsiteX3" fmla="*/ 4557370 w 9144000"/>
              <a:gd name="connsiteY3" fmla="*/ 5874106 h 6237289"/>
              <a:gd name="connsiteX4" fmla="*/ 0 w 9144000"/>
              <a:gd name="connsiteY4" fmla="*/ 6237288 h 6237289"/>
              <a:gd name="connsiteX5" fmla="*/ 0 w 9144000"/>
              <a:gd name="connsiteY5" fmla="*/ 0 h 6237289"/>
              <a:gd name="connsiteX0" fmla="*/ 0 w 9144000"/>
              <a:gd name="connsiteY0" fmla="*/ 0 h 6237293"/>
              <a:gd name="connsiteX1" fmla="*/ 9144000 w 9144000"/>
              <a:gd name="connsiteY1" fmla="*/ 0 h 6237293"/>
              <a:gd name="connsiteX2" fmla="*/ 9144000 w 9144000"/>
              <a:gd name="connsiteY2" fmla="*/ 6237288 h 6237293"/>
              <a:gd name="connsiteX3" fmla="*/ 4557370 w 9144000"/>
              <a:gd name="connsiteY3" fmla="*/ 5874106 h 6237293"/>
              <a:gd name="connsiteX4" fmla="*/ 0 w 9144000"/>
              <a:gd name="connsiteY4" fmla="*/ 6237288 h 6237293"/>
              <a:gd name="connsiteX5" fmla="*/ 0 w 9144000"/>
              <a:gd name="connsiteY5" fmla="*/ 0 h 6237293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57370 w 9144000"/>
              <a:gd name="connsiteY3" fmla="*/ 5874106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15892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564686 w 9144000"/>
              <a:gd name="connsiteY3" fmla="*/ 5888737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  <a:gd name="connsiteX0" fmla="*/ 0 w 9144000"/>
              <a:gd name="connsiteY0" fmla="*/ 0 h 6237288"/>
              <a:gd name="connsiteX1" fmla="*/ 9144000 w 9144000"/>
              <a:gd name="connsiteY1" fmla="*/ 0 h 6237288"/>
              <a:gd name="connsiteX2" fmla="*/ 9144000 w 9144000"/>
              <a:gd name="connsiteY2" fmla="*/ 6237288 h 6237288"/>
              <a:gd name="connsiteX3" fmla="*/ 4601262 w 9144000"/>
              <a:gd name="connsiteY3" fmla="*/ 5881422 h 6237288"/>
              <a:gd name="connsiteX4" fmla="*/ 0 w 9144000"/>
              <a:gd name="connsiteY4" fmla="*/ 6237288 h 6237288"/>
              <a:gd name="connsiteX5" fmla="*/ 0 w 9144000"/>
              <a:gd name="connsiteY5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7288">
                <a:moveTo>
                  <a:pt x="0" y="0"/>
                </a:moveTo>
                <a:lnTo>
                  <a:pt x="9144000" y="0"/>
                </a:lnTo>
                <a:lnTo>
                  <a:pt x="9144000" y="6237288"/>
                </a:lnTo>
                <a:cubicBezTo>
                  <a:pt x="7383477" y="6004060"/>
                  <a:pt x="7224979" y="5968345"/>
                  <a:pt x="4601262" y="5881422"/>
                </a:cubicBezTo>
                <a:cubicBezTo>
                  <a:pt x="2787092" y="5873247"/>
                  <a:pt x="1338683" y="6055266"/>
                  <a:pt x="0" y="6237288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755650" y="1268760"/>
            <a:ext cx="7848798" cy="129614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institutional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macro</a:t>
            </a:r>
            <a:r>
              <a:rPr lang="de-DE" dirty="0" smtClean="0"/>
              <a:t>-regional </a:t>
            </a:r>
            <a:r>
              <a:rPr lang="de-DE" dirty="0" err="1" smtClean="0"/>
              <a:t>cooperation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83768" y="2996953"/>
            <a:ext cx="6120483" cy="2592512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E" smtClean="0"/>
              <a:t>Title Full name</a:t>
            </a:r>
          </a:p>
          <a:p>
            <a:pPr lvl="0"/>
            <a:r>
              <a:rPr lang="en-IE" smtClean="0"/>
              <a:t>Managing Authority/ Joint Secretariat</a:t>
            </a:r>
            <a:br>
              <a:rPr lang="en-IE" smtClean="0"/>
            </a:br>
            <a:r>
              <a:rPr lang="en-IE" smtClean="0"/>
              <a:t>Position</a:t>
            </a:r>
            <a:br>
              <a:rPr lang="en-IE" smtClean="0"/>
            </a:br>
            <a:r>
              <a:rPr lang="en-IE" smtClean="0"/>
              <a:t>Phone +49/381 45 484 52xx</a:t>
            </a:r>
            <a:br>
              <a:rPr lang="en-IE" smtClean="0"/>
            </a:br>
            <a:r>
              <a:rPr lang="en-IE" smtClean="0"/>
              <a:t>e-mail: full.name@interreg.baltic.eu</a:t>
            </a:r>
            <a:br>
              <a:rPr lang="en-IE" smtClean="0"/>
            </a:br>
            <a:r>
              <a:rPr lang="en-IE" smtClean="0"/>
              <a:t>www.interreg-baltic.eu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175340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01067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>
              <a:defRPr sz="3600" b="1">
                <a:solidFill>
                  <a:srgbClr val="B2B3B5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62362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8785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0263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sz="half" idx="10"/>
          </p:nvPr>
        </p:nvSpPr>
        <p:spPr>
          <a:xfrm>
            <a:off x="3270684" y="1600198"/>
            <a:ext cx="260263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sz="half" idx="11"/>
          </p:nvPr>
        </p:nvSpPr>
        <p:spPr>
          <a:xfrm>
            <a:off x="6084168" y="1600198"/>
            <a:ext cx="260263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76941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2602632" cy="39212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sz="half" idx="10"/>
          </p:nvPr>
        </p:nvSpPr>
        <p:spPr>
          <a:xfrm>
            <a:off x="3270684" y="2204864"/>
            <a:ext cx="2602632" cy="39212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sz="half" idx="11"/>
          </p:nvPr>
        </p:nvSpPr>
        <p:spPr>
          <a:xfrm>
            <a:off x="6084168" y="2204864"/>
            <a:ext cx="2602632" cy="39212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2" hasCustomPrompt="1"/>
          </p:nvPr>
        </p:nvSpPr>
        <p:spPr>
          <a:xfrm>
            <a:off x="457200" y="1700809"/>
            <a:ext cx="2602632" cy="504056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E3001B"/>
                </a:solidFill>
              </a:defRPr>
            </a:lvl1pPr>
            <a:lvl2pPr marL="457200" indent="0">
              <a:buNone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Väliotsikko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sz="half" idx="13" hasCustomPrompt="1"/>
          </p:nvPr>
        </p:nvSpPr>
        <p:spPr>
          <a:xfrm>
            <a:off x="3270684" y="1700809"/>
            <a:ext cx="2602632" cy="504056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E3001B"/>
                </a:solidFill>
              </a:defRPr>
            </a:lvl1pPr>
            <a:lvl2pPr marL="457200" indent="0">
              <a:buNone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Väliotsikko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4" hasCustomPrompt="1"/>
          </p:nvPr>
        </p:nvSpPr>
        <p:spPr>
          <a:xfrm>
            <a:off x="6084168" y="1700808"/>
            <a:ext cx="2602632" cy="504056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E3001B"/>
                </a:solidFill>
              </a:defRPr>
            </a:lvl1pPr>
            <a:lvl2pPr marL="457200" indent="0">
              <a:buNone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27254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67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80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428625" y="1428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i-FI" sz="3600" b="1" dirty="0">
                <a:solidFill>
                  <a:srgbClr val="B2B3B5"/>
                </a:solidFill>
                <a:ea typeface="+mj-ea"/>
              </a:rPr>
              <a:t>Muokkaa </a:t>
            </a:r>
            <a:r>
              <a:rPr lang="fi-FI" sz="3600" b="1" dirty="0" err="1">
                <a:solidFill>
                  <a:srgbClr val="B2B3B5"/>
                </a:solidFill>
                <a:ea typeface="+mj-ea"/>
              </a:rPr>
              <a:t>perustyyl</a:t>
            </a:r>
            <a:r>
              <a:rPr lang="fi-FI" sz="3600" b="1" dirty="0">
                <a:solidFill>
                  <a:srgbClr val="B2B3B5"/>
                </a:solidFill>
                <a:ea typeface="+mj-ea"/>
              </a:rPr>
              <a:t>. </a:t>
            </a:r>
            <a:r>
              <a:rPr lang="fi-FI" sz="3600" b="1" dirty="0" err="1">
                <a:solidFill>
                  <a:srgbClr val="B2B3B5"/>
                </a:solidFill>
                <a:ea typeface="+mj-ea"/>
              </a:rPr>
              <a:t>napsautt</a:t>
            </a:r>
            <a:r>
              <a:rPr lang="fi-FI" sz="3600" b="1" dirty="0">
                <a:solidFill>
                  <a:srgbClr val="B2B3B5"/>
                </a:solidFill>
                <a:ea typeface="+mj-ea"/>
              </a:rPr>
              <a:t>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29256" y="1285860"/>
            <a:ext cx="3500462" cy="4572032"/>
          </a:xfrm>
        </p:spPr>
        <p:txBody>
          <a:bodyPr anchor="t"/>
          <a:lstStyle>
            <a:lvl1pPr algn="l">
              <a:defRPr sz="16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00034" y="1285860"/>
            <a:ext cx="4714908" cy="45720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 smtClean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7440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tegmann\Desktop\BSR PPT\bsrp_0011_ppt_bg_star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"/>
            <a:ext cx="9154672" cy="68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755650" y="1844824"/>
            <a:ext cx="7848798" cy="2880320"/>
          </a:xfrm>
        </p:spPr>
        <p:txBody>
          <a:bodyPr/>
          <a:lstStyle>
            <a:lvl1pPr marL="0" indent="0" algn="l">
              <a:lnSpc>
                <a:spcPct val="100000"/>
              </a:lnSpc>
              <a:defRPr sz="42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err="1" smtClean="0"/>
              <a:t>of</a:t>
            </a:r>
            <a:r>
              <a:rPr lang="de-DE" smtClean="0"/>
              <a:t> presentation title of presentation cont. title of presentation cont. 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5589588"/>
            <a:ext cx="7777163" cy="9636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Internal Staff Meeting</a:t>
            </a:r>
          </a:p>
          <a:p>
            <a:pPr lvl="0"/>
            <a:r>
              <a:rPr lang="en-US" dirty="0" smtClean="0"/>
              <a:t>Rostock | 14 December 2017</a:t>
            </a:r>
            <a:br>
              <a:rPr lang="en-US" dirty="0" smtClean="0"/>
            </a:br>
            <a:r>
              <a:rPr lang="en-US" dirty="0" smtClean="0"/>
              <a:t>First name Last name, Managing Authority/Joint Secretariat</a:t>
            </a:r>
          </a:p>
        </p:txBody>
      </p:sp>
    </p:spTree>
    <p:extLst>
      <p:ext uri="{BB962C8B-B14F-4D97-AF65-F5344CB8AC3E}">
        <p14:creationId xmlns:p14="http://schemas.microsoft.com/office/powerpoint/2010/main" val="75219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Muokkaa </a:t>
            </a:r>
            <a:r>
              <a:rPr lang="fi-FI" altLang="fi-FI" dirty="0" err="1" smtClean="0"/>
              <a:t>perustyyl</a:t>
            </a:r>
            <a:r>
              <a:rPr lang="fi-FI" altLang="fi-FI" dirty="0" smtClean="0"/>
              <a:t>. </a:t>
            </a:r>
            <a:r>
              <a:rPr lang="fi-FI" altLang="fi-FI" dirty="0" err="1" smtClean="0"/>
              <a:t>napsautt</a:t>
            </a:r>
            <a:r>
              <a:rPr lang="fi-FI" altLang="fi-FI" dirty="0" smtClean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Muokkaa tekstin perustyylejä napsauttamalla</a:t>
            </a:r>
          </a:p>
          <a:p>
            <a:pPr lvl="1"/>
            <a:r>
              <a:rPr lang="fi-FI" altLang="fi-FI" dirty="0" smtClean="0"/>
              <a:t>toinen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309320"/>
            <a:ext cx="5184576" cy="447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8" r:id="rId2"/>
    <p:sldLayoutId id="2147483689" r:id="rId3"/>
    <p:sldLayoutId id="2147483694" r:id="rId4"/>
    <p:sldLayoutId id="2147483695" r:id="rId5"/>
    <p:sldLayoutId id="2147483693" r:id="rId6"/>
    <p:sldLayoutId id="2147483690" r:id="rId7"/>
    <p:sldLayoutId id="2147483692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B2B3B5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87878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87878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87878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87878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Slide </a:t>
            </a:r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600201"/>
            <a:ext cx="7848872" cy="4349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83568" y="6237312"/>
            <a:ext cx="7272808" cy="509141"/>
          </a:xfrm>
          <a:prstGeom prst="rect">
            <a:avLst/>
          </a:prstGeom>
        </p:spPr>
        <p:txBody>
          <a:bodyPr vert="horz" wrap="square" lIns="91440" tIns="45720" rIns="91440" bIns="45720" rtlCol="0" anchor="t"/>
          <a:lstStyle>
            <a:lvl1pPr algn="l">
              <a:defRPr sz="1400">
                <a:solidFill>
                  <a:srgbClr val="53535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  <a:cs typeface="+mn-cs"/>
              </a:rPr>
              <a:t>4th Monitoring Committee Task Force workshop,  31 January - 1 February 2019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79512" y="6237312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rgbClr val="53535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3CCC0C-EABD-47DC-B539-FB00AF7AE427}" type="slidenum">
              <a:rPr lang="de-DE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52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507F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>
          <a:tab pos="447675" algn="l"/>
        </a:tabLst>
        <a:defRPr sz="2200" b="0" kern="1200" baseline="0">
          <a:solidFill>
            <a:srgbClr val="00507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50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0050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50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0050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emf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emf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emf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emf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emf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emf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emf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emf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emf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em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em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5"/>
          <p:cNvSpPr>
            <a:spLocks noGrp="1"/>
          </p:cNvSpPr>
          <p:nvPr>
            <p:ph type="ctrTitle"/>
          </p:nvPr>
        </p:nvSpPr>
        <p:spPr>
          <a:xfrm>
            <a:off x="2930788" y="2932986"/>
            <a:ext cx="6033699" cy="1512888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222222"/>
                </a:solidFill>
                <a:latin typeface="+mj-lt"/>
                <a:cs typeface="Arial Bold" panose="020B0704020202020204" pitchFamily="34" charset="0"/>
              </a:rPr>
              <a:t>Interreg</a:t>
            </a:r>
            <a:r>
              <a:rPr lang="fi-FI" dirty="0" smtClean="0">
                <a:solidFill>
                  <a:srgbClr val="222222"/>
                </a:solidFill>
                <a:latin typeface="+mj-lt"/>
                <a:cs typeface="Arial Bold" panose="020B0704020202020204" pitchFamily="34" charset="0"/>
              </a:rPr>
              <a:t> </a:t>
            </a:r>
            <a:r>
              <a:rPr lang="fi-FI" dirty="0">
                <a:solidFill>
                  <a:srgbClr val="222222"/>
                </a:solidFill>
                <a:latin typeface="+mj-lt"/>
                <a:cs typeface="Arial Bold" panose="020B0704020202020204" pitchFamily="34" charset="0"/>
              </a:rPr>
              <a:t>Baltic </a:t>
            </a:r>
            <a:r>
              <a:rPr lang="fi-FI" dirty="0" err="1">
                <a:solidFill>
                  <a:srgbClr val="222222"/>
                </a:solidFill>
                <a:latin typeface="+mj-lt"/>
                <a:cs typeface="Arial Bold" panose="020B0704020202020204" pitchFamily="34" charset="0"/>
              </a:rPr>
              <a:t>Sea</a:t>
            </a:r>
            <a:r>
              <a:rPr lang="fi-FI" dirty="0">
                <a:solidFill>
                  <a:srgbClr val="222222"/>
                </a:solidFill>
                <a:latin typeface="+mj-lt"/>
                <a:cs typeface="Arial Bold" panose="020B0704020202020204" pitchFamily="34" charset="0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+mj-lt"/>
                <a:cs typeface="Arial Bold" panose="020B0704020202020204" pitchFamily="34" charset="0"/>
              </a:rPr>
              <a:t>Region</a:t>
            </a:r>
            <a:r>
              <a:rPr lang="fi-FI" dirty="0">
                <a:solidFill>
                  <a:srgbClr val="222222"/>
                </a:solidFill>
                <a:latin typeface="+mj-lt"/>
                <a:cs typeface="Arial Bold" panose="020B0704020202020204" pitchFamily="34" charset="0"/>
              </a:rPr>
              <a:t> </a:t>
            </a:r>
            <a:r>
              <a:rPr lang="fi-FI" dirty="0" smtClean="0">
                <a:solidFill>
                  <a:srgbClr val="222222"/>
                </a:solidFill>
                <a:latin typeface="+mj-lt"/>
                <a:cs typeface="Arial Bold" panose="020B0704020202020204" pitchFamily="34" charset="0"/>
              </a:rPr>
              <a:t/>
            </a:r>
            <a:br>
              <a:rPr lang="fi-FI" dirty="0" smtClean="0">
                <a:solidFill>
                  <a:srgbClr val="222222"/>
                </a:solidFill>
                <a:latin typeface="+mj-lt"/>
                <a:cs typeface="Arial Bold" panose="020B0704020202020204" pitchFamily="34" charset="0"/>
              </a:rPr>
            </a:br>
            <a:r>
              <a:rPr lang="fi-FI" dirty="0" smtClean="0">
                <a:solidFill>
                  <a:srgbClr val="222222"/>
                </a:solidFill>
                <a:latin typeface="+mj-lt"/>
                <a:cs typeface="Arial Bold" panose="020B0704020202020204" pitchFamily="34" charset="0"/>
              </a:rPr>
              <a:t>2021-2027</a:t>
            </a:r>
            <a:endParaRPr lang="fi-FI" altLang="fi-FI" b="0" dirty="0" smtClean="0">
              <a:latin typeface="+mj-lt"/>
            </a:endParaRPr>
          </a:p>
        </p:txBody>
      </p:sp>
      <p:sp>
        <p:nvSpPr>
          <p:cNvPr id="4099" name="Alaotsikko 6"/>
          <p:cNvSpPr>
            <a:spLocks noGrp="1"/>
          </p:cNvSpPr>
          <p:nvPr>
            <p:ph type="subTitle" idx="1"/>
          </p:nvPr>
        </p:nvSpPr>
        <p:spPr>
          <a:xfrm>
            <a:off x="2555776" y="5013176"/>
            <a:ext cx="6236880" cy="857250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dirty="0" smtClean="0">
                <a:latin typeface="+mj-lt"/>
              </a:rPr>
              <a:t>BSSSC Board </a:t>
            </a:r>
            <a:r>
              <a:rPr lang="fi-FI" altLang="fi-FI" dirty="0" err="1" smtClean="0">
                <a:latin typeface="+mj-lt"/>
              </a:rPr>
              <a:t>Meeting</a:t>
            </a:r>
            <a:r>
              <a:rPr lang="fi-FI" altLang="fi-FI" dirty="0" smtClean="0">
                <a:latin typeface="+mj-lt"/>
              </a:rPr>
              <a:t> </a:t>
            </a:r>
            <a:r>
              <a:rPr lang="fi-FI" altLang="fi-FI" dirty="0" smtClean="0">
                <a:latin typeface="+mj-lt"/>
              </a:rPr>
              <a:t>29.9</a:t>
            </a:r>
            <a:r>
              <a:rPr lang="fi-FI" altLang="fi-FI" dirty="0" smtClean="0">
                <a:latin typeface="+mj-lt"/>
              </a:rPr>
              <a:t>.2020</a:t>
            </a:r>
            <a:endParaRPr lang="fi-FI" altLang="fi-FI" dirty="0" smtClean="0">
              <a:latin typeface="+mj-lt"/>
            </a:endParaRPr>
          </a:p>
          <a:p>
            <a:r>
              <a:rPr lang="fi-FI" altLang="fi-FI" sz="1700" i="1" dirty="0" smtClean="0">
                <a:latin typeface="+mj-lt"/>
              </a:rPr>
              <a:t> Matti Lipsanen</a:t>
            </a:r>
          </a:p>
          <a:p>
            <a:r>
              <a:rPr lang="fi-FI" altLang="fi-FI" sz="1700" i="1" dirty="0" err="1" smtClean="0">
                <a:latin typeface="+mj-lt"/>
              </a:rPr>
              <a:t>Regional</a:t>
            </a:r>
            <a:r>
              <a:rPr lang="fi-FI" altLang="fi-FI" sz="1700" i="1" dirty="0" smtClean="0">
                <a:latin typeface="+mj-lt"/>
              </a:rPr>
              <a:t> </a:t>
            </a:r>
            <a:r>
              <a:rPr lang="fi-FI" altLang="fi-FI" sz="1700" i="1" dirty="0" err="1" smtClean="0">
                <a:latin typeface="+mj-lt"/>
              </a:rPr>
              <a:t>Council</a:t>
            </a:r>
            <a:r>
              <a:rPr lang="fi-FI" altLang="fi-FI" sz="1700" i="1" dirty="0" smtClean="0">
                <a:latin typeface="+mj-lt"/>
              </a:rPr>
              <a:t> of Häme</a:t>
            </a:r>
          </a:p>
        </p:txBody>
      </p:sp>
      <p:pic>
        <p:nvPicPr>
          <p:cNvPr id="4" name="Kuv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512168" cy="864096"/>
          </a:xfrm>
          <a:prstGeom prst="rect">
            <a:avLst/>
          </a:prstGeom>
          <a:noFill/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36" y="2322083"/>
            <a:ext cx="2237234" cy="7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5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7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0808"/>
            <a:ext cx="9219701" cy="51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7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2817"/>
            <a:ext cx="914421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7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700808"/>
            <a:ext cx="9190511" cy="51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7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59" y="1700809"/>
            <a:ext cx="924021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7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772817"/>
            <a:ext cx="9123753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928" y="836712"/>
            <a:ext cx="889248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Programming Task Force meeting 24.9.2020</a:t>
            </a:r>
            <a:endParaRPr lang="fi-FI" sz="3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147248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Support to the EUSBSR governance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Next </a:t>
            </a:r>
            <a:r>
              <a:rPr lang="en-US" sz="2400" dirty="0">
                <a:solidFill>
                  <a:schemeClr val="tx1"/>
                </a:solidFill>
              </a:rPr>
              <a:t>steps on ‘small projects’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Simplified cost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Next </a:t>
            </a:r>
            <a:r>
              <a:rPr lang="en-US" sz="2400" dirty="0">
                <a:solidFill>
                  <a:schemeClr val="tx1"/>
                </a:solidFill>
              </a:rPr>
              <a:t>steps future management, audit and control </a:t>
            </a:r>
            <a:r>
              <a:rPr lang="en-US" sz="2400" dirty="0" smtClean="0">
                <a:solidFill>
                  <a:schemeClr val="tx1"/>
                </a:solidFill>
              </a:rPr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Example </a:t>
            </a:r>
            <a:r>
              <a:rPr lang="en-US" sz="2400" dirty="0">
                <a:solidFill>
                  <a:schemeClr val="tx1"/>
                </a:solidFill>
              </a:rPr>
              <a:t>of intervention logic and indicators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 </a:t>
            </a:r>
            <a:endParaRPr lang="en-US" sz="24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endParaRPr lang="fi-FI" sz="2400" dirty="0" smtClean="0">
              <a:solidFill>
                <a:schemeClr val="tx2"/>
              </a:solidFill>
            </a:endParaRPr>
          </a:p>
          <a:p>
            <a:endParaRPr lang="fi-FI" sz="2400" b="1" dirty="0">
              <a:solidFill>
                <a:schemeClr val="tx2"/>
              </a:solidFill>
            </a:endParaRPr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671740" cy="666936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6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7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661" y="53642"/>
            <a:ext cx="9216661" cy="68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91680" y="3212976"/>
            <a:ext cx="889248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That’s All Folks’!</a:t>
            </a:r>
            <a:endParaRPr lang="fi-FI" sz="3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671740" cy="666936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6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4th Monitoring Committee Task Force workshop,  31 January - 1 February 2019</a:t>
            </a:r>
            <a:endParaRPr lang="en-US" dirty="0" smtClean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8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29653"/>
            <a:ext cx="9144000" cy="56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4th Monitoring Committee Task Force workshop,  31 January - 1 February 2019</a:t>
            </a:r>
            <a:endParaRPr lang="en-US" dirty="0" smtClean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8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" y="1412777"/>
            <a:ext cx="9136062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01_IR BSR 2014-2020\10_Communication\11_Photos_Illustrations\00_MA-JS photo stock\panthermedia_2020907_2480x2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28" y="1143000"/>
            <a:ext cx="2309018" cy="23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71500"/>
            <a:ext cx="7859216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last time  -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?</a:t>
            </a:r>
            <a:endParaRPr lang="en-GB" sz="2400" i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0200" y="4343400"/>
            <a:ext cx="64770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0200" y="5105400"/>
            <a:ext cx="64770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4191000"/>
            <a:ext cx="0" cy="381000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1400" y="4191000"/>
            <a:ext cx="0" cy="381000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4191000"/>
            <a:ext cx="0" cy="381000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4191000"/>
            <a:ext cx="0" cy="381000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3600" y="4953000"/>
            <a:ext cx="0" cy="38100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81400" y="4953000"/>
            <a:ext cx="0" cy="38100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05400" y="4953000"/>
            <a:ext cx="0" cy="38100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4953000"/>
            <a:ext cx="0" cy="38100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71600" y="5181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2018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5181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2019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5181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2020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5181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2021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5181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2022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1600" y="4507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Calibri"/>
              </a:rPr>
              <a:t>2011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49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Calibri"/>
              </a:rPr>
              <a:t>2012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449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Calibri"/>
              </a:rPr>
              <a:t>2013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449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Calibri"/>
              </a:rPr>
              <a:t>2014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4200" y="449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Calibri"/>
              </a:rPr>
              <a:t>2015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838200" y="3124200"/>
            <a:ext cx="1600200" cy="1066800"/>
          </a:xfrm>
          <a:prstGeom prst="wedgeRectCallout">
            <a:avLst>
              <a:gd name="adj1" fmla="val 40206"/>
              <a:gd name="adj2" fmla="val 602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535353"/>
                </a:solidFill>
              </a:rPr>
              <a:t>Agreement on programming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535353"/>
                </a:solidFill>
              </a:rPr>
              <a:t>process</a:t>
            </a:r>
            <a:endParaRPr lang="en-GB" b="1" dirty="0">
              <a:solidFill>
                <a:srgbClr val="535353"/>
              </a:solidFill>
            </a:endParaRPr>
          </a:p>
        </p:txBody>
      </p:sp>
      <p:sp>
        <p:nvSpPr>
          <p:cNvPr id="36" name="Rectangular Callout 35"/>
          <p:cNvSpPr/>
          <p:nvPr/>
        </p:nvSpPr>
        <p:spPr>
          <a:xfrm>
            <a:off x="2209800" y="1752600"/>
            <a:ext cx="1524000" cy="914400"/>
          </a:xfrm>
          <a:prstGeom prst="wedgeRectCallout">
            <a:avLst>
              <a:gd name="adj1" fmla="val -21888"/>
              <a:gd name="adj2" fmla="val 2202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535353"/>
                </a:solidFill>
              </a:rPr>
              <a:t>Launch of programming</a:t>
            </a:r>
            <a:endParaRPr lang="en-GB" b="1" dirty="0">
              <a:solidFill>
                <a:srgbClr val="535353"/>
              </a:solidFill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2895600" y="3048000"/>
            <a:ext cx="1090056" cy="979714"/>
          </a:xfrm>
          <a:prstGeom prst="wedgeRectCallout">
            <a:avLst>
              <a:gd name="adj1" fmla="val -20330"/>
              <a:gd name="adj2" fmla="val 795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535353"/>
                </a:solidFill>
              </a:rPr>
              <a:t>Draft priorities</a:t>
            </a:r>
            <a:endParaRPr lang="en-GB" b="1" dirty="0">
              <a:solidFill>
                <a:srgbClr val="535353"/>
              </a:solidFill>
            </a:endParaRPr>
          </a:p>
        </p:txBody>
      </p:sp>
      <p:sp>
        <p:nvSpPr>
          <p:cNvPr id="38" name="Rectangular Callout 37"/>
          <p:cNvSpPr/>
          <p:nvPr/>
        </p:nvSpPr>
        <p:spPr>
          <a:xfrm>
            <a:off x="3886200" y="1752600"/>
            <a:ext cx="1245672" cy="914400"/>
          </a:xfrm>
          <a:prstGeom prst="wedgeRectCallout">
            <a:avLst>
              <a:gd name="adj1" fmla="val -23446"/>
              <a:gd name="adj2" fmla="val 2267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535353"/>
                </a:solidFill>
              </a:rPr>
              <a:t>Consultation of stakeholders</a:t>
            </a:r>
            <a:endParaRPr lang="en-GB" b="1" dirty="0">
              <a:solidFill>
                <a:srgbClr val="535353"/>
              </a:solidFill>
            </a:endParaRPr>
          </a:p>
        </p:txBody>
      </p:sp>
      <p:sp>
        <p:nvSpPr>
          <p:cNvPr id="39" name="Rectangular Callout 38"/>
          <p:cNvSpPr/>
          <p:nvPr/>
        </p:nvSpPr>
        <p:spPr>
          <a:xfrm>
            <a:off x="4370944" y="3067957"/>
            <a:ext cx="1191656" cy="979714"/>
          </a:xfrm>
          <a:prstGeom prst="wedgeRectCallout">
            <a:avLst>
              <a:gd name="adj1" fmla="val -21348"/>
              <a:gd name="adj2" fmla="val 783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535353"/>
                </a:solidFill>
              </a:rPr>
              <a:t>Agreement on CP content</a:t>
            </a:r>
            <a:endParaRPr lang="en-GB" b="1" dirty="0">
              <a:solidFill>
                <a:srgbClr val="535353"/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5334000" y="1745673"/>
            <a:ext cx="1524000" cy="914400"/>
          </a:xfrm>
          <a:prstGeom prst="wedgeRectCallout">
            <a:avLst>
              <a:gd name="adj1" fmla="val -23446"/>
              <a:gd name="adj2" fmla="val 2267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535353"/>
                </a:solidFill>
              </a:rPr>
              <a:t>National approval procedures</a:t>
            </a:r>
            <a:endParaRPr lang="en-GB" b="1" dirty="0">
              <a:solidFill>
                <a:srgbClr val="535353"/>
              </a:solidFill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5996544" y="3048000"/>
            <a:ext cx="1394856" cy="979714"/>
          </a:xfrm>
          <a:prstGeom prst="wedgeRectCallout">
            <a:avLst>
              <a:gd name="adj1" fmla="val -21348"/>
              <a:gd name="adj2" fmla="val 783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535353"/>
                </a:solidFill>
              </a:rPr>
              <a:t>CP submission / approval</a:t>
            </a:r>
            <a:endParaRPr lang="en-GB" b="1" dirty="0">
              <a:solidFill>
                <a:srgbClr val="535353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044988" y="4661416"/>
            <a:ext cx="175084" cy="1143848"/>
          </a:xfrm>
          <a:prstGeom prst="up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2865535" y="6095998"/>
            <a:ext cx="1649145" cy="574983"/>
          </a:xfrm>
          <a:prstGeom prst="wedgeRectCallout">
            <a:avLst>
              <a:gd name="adj1" fmla="val 64898"/>
              <a:gd name="adj2" fmla="val -1075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535353"/>
                </a:solidFill>
              </a:rPr>
              <a:t>We are here now!</a:t>
            </a:r>
            <a:endParaRPr lang="en-GB" sz="1400" b="1" dirty="0">
              <a:solidFill>
                <a:srgbClr val="535353"/>
              </a:solidFill>
            </a:endParaRPr>
          </a:p>
        </p:txBody>
      </p:sp>
      <p:pic>
        <p:nvPicPr>
          <p:cNvPr id="42" name="Kuva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44" name="Kuva 4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45" name="Picture 2" descr="IBSR_logo_5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Ylänuoli 2"/>
          <p:cNvSpPr/>
          <p:nvPr/>
        </p:nvSpPr>
        <p:spPr>
          <a:xfrm>
            <a:off x="4612656" y="4332111"/>
            <a:ext cx="244388" cy="146186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Rectangular Callout 32"/>
          <p:cNvSpPr/>
          <p:nvPr/>
        </p:nvSpPr>
        <p:spPr>
          <a:xfrm>
            <a:off x="5258864" y="6095999"/>
            <a:ext cx="1649145" cy="574983"/>
          </a:xfrm>
          <a:prstGeom prst="wedgeRectCallout">
            <a:avLst>
              <a:gd name="adj1" fmla="val -59002"/>
              <a:gd name="adj2" fmla="val -10162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535353"/>
                </a:solidFill>
              </a:rPr>
              <a:t>Start of new programme period</a:t>
            </a:r>
            <a:endParaRPr lang="en-GB" sz="1400" b="1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4th Monitoring Committee Task Force workshop,  31 January - 1 February 2019</a:t>
            </a:r>
            <a:endParaRPr lang="en-US" dirty="0" smtClean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10853"/>
            <a:ext cx="9143999" cy="534714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8" name="Picture 2" descr="IBSR_logo_5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5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4th Monitoring Committee Task Force workshop,  31 January - 1 February 2019</a:t>
            </a:r>
            <a:endParaRPr lang="en-US" dirty="0" smtClean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499"/>
            <a:ext cx="9143999" cy="532973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7" name="Picture 2" descr="IBSR_logo_5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7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0809"/>
            <a:ext cx="927602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7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90" y="1733864"/>
            <a:ext cx="9152690" cy="51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4th Monitoring Committee Task Force workshop,  31 January - 1 February 2019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CCC0C-EABD-47DC-B539-FB00AF7AE427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8" y="169776"/>
            <a:ext cx="1287558" cy="51366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9776"/>
            <a:ext cx="1512168" cy="864096"/>
          </a:xfrm>
          <a:prstGeom prst="rect">
            <a:avLst/>
          </a:prstGeom>
          <a:noFill/>
        </p:spPr>
      </p:pic>
      <p:pic>
        <p:nvPicPr>
          <p:cNvPr id="7" name="Picture 2" descr="IBSR_logo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028"/>
            <a:ext cx="22018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31" y="1700808"/>
            <a:ext cx="922200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pohja UUSI 2015 alusta">
  <a:themeElements>
    <a:clrScheme name="Hämeen liitto">
      <a:dk1>
        <a:srgbClr val="A5A5A5"/>
      </a:dk1>
      <a:lt1>
        <a:sysClr val="window" lastClr="FFFFFF"/>
      </a:lt1>
      <a:dk2>
        <a:srgbClr val="C6C6C6"/>
      </a:dk2>
      <a:lt2>
        <a:srgbClr val="EEECE1"/>
      </a:lt2>
      <a:accent1>
        <a:srgbClr val="C8C8C8"/>
      </a:accent1>
      <a:accent2>
        <a:srgbClr val="E30713"/>
      </a:accent2>
      <a:accent3>
        <a:srgbClr val="F5A233"/>
      </a:accent3>
      <a:accent4>
        <a:srgbClr val="B22F20"/>
      </a:accent4>
      <a:accent5>
        <a:srgbClr val="F0F0F0"/>
      </a:accent5>
      <a:accent6>
        <a:srgbClr val="E7B457"/>
      </a:accent6>
      <a:hlink>
        <a:srgbClr val="DF1A1B"/>
      </a:hlink>
      <a:folHlink>
        <a:srgbClr val="3127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pohja 2014" id="{A542FD12-BCD3-4100-871A-77AB0F3B75F2}" vid="{86557782-BC5B-4088-A2F2-60002A0D1C30}"/>
    </a:ext>
  </a:extLst>
</a:theme>
</file>

<file path=ppt/theme/theme2.xml><?xml version="1.0" encoding="utf-8"?>
<a:theme xmlns:a="http://schemas.openxmlformats.org/drawingml/2006/main" name="Presentation1">
  <a:themeElements>
    <a:clrScheme name="BSR office colours">
      <a:dk1>
        <a:sysClr val="windowText" lastClr="000000"/>
      </a:dk1>
      <a:lt1>
        <a:sysClr val="window" lastClr="FFFFFF"/>
      </a:lt1>
      <a:dk2>
        <a:srgbClr val="00507F"/>
      </a:dk2>
      <a:lt2>
        <a:srgbClr val="CCDCE5"/>
      </a:lt2>
      <a:accent1>
        <a:srgbClr val="2CAAE1"/>
      </a:accent1>
      <a:accent2>
        <a:srgbClr val="A1C611"/>
      </a:accent2>
      <a:accent3>
        <a:srgbClr val="C5D773"/>
      </a:accent3>
      <a:accent4>
        <a:srgbClr val="C00000"/>
      </a:accent4>
      <a:accent5>
        <a:srgbClr val="535353"/>
      </a:accent5>
      <a:accent6>
        <a:srgbClr val="DFDFDF"/>
      </a:accent6>
      <a:hlink>
        <a:srgbClr val="2CAAE1"/>
      </a:hlink>
      <a:folHlink>
        <a:srgbClr val="A1C611"/>
      </a:folHlink>
    </a:clrScheme>
    <a:fontScheme name="BS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Powerpointpohja UUSI 2015 alusta</Template>
  <TotalTime>5250</TotalTime>
  <Words>294</Words>
  <Application>Microsoft Office PowerPoint</Application>
  <PresentationFormat>Näytössä katseltava diaesitys (4:3)</PresentationFormat>
  <Paragraphs>64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Arial Bold</vt:lpstr>
      <vt:lpstr>Calibri</vt:lpstr>
      <vt:lpstr>Powerpointpohja UUSI 2015 alusta</vt:lpstr>
      <vt:lpstr>Presentation1</vt:lpstr>
      <vt:lpstr>Interreg Baltic Sea Region  2021-2027</vt:lpstr>
      <vt:lpstr>PowerPoint-esitys</vt:lpstr>
      <vt:lpstr>PowerPoint-esitys</vt:lpstr>
      <vt:lpstr>Compared to last time  - where are we now?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Programming Task Force meeting 24.9.2020</vt:lpstr>
      <vt:lpstr>PowerPoint-esitys</vt:lpstr>
      <vt:lpstr>That’s All Folks’!</vt:lpstr>
    </vt:vector>
  </TitlesOfParts>
  <Company>Hämeen 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Laakso Jaana</dc:creator>
  <cp:lastModifiedBy>Lipsanen Matti</cp:lastModifiedBy>
  <cp:revision>149</cp:revision>
  <dcterms:created xsi:type="dcterms:W3CDTF">2015-02-03T06:03:52Z</dcterms:created>
  <dcterms:modified xsi:type="dcterms:W3CDTF">2020-09-29T04:22:02Z</dcterms:modified>
</cp:coreProperties>
</file>