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BC0"/>
    <a:srgbClr val="7AD7F4"/>
    <a:srgbClr val="FFFFFF"/>
    <a:srgbClr val="EBF6F9"/>
    <a:srgbClr val="DCDCDC"/>
    <a:srgbClr val="D7EDF4"/>
    <a:srgbClr val="80C4D9"/>
    <a:srgbClr val="B6DDE9"/>
    <a:srgbClr val="CCE7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9290" autoAdjust="0"/>
  </p:normalViewPr>
  <p:slideViewPr>
    <p:cSldViewPr showGuides="1">
      <p:cViewPr varScale="1">
        <p:scale>
          <a:sx n="85" d="100"/>
          <a:sy n="85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510" tIns="45755" rIns="91510" bIns="4575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510" tIns="45755" rIns="91510" bIns="45755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25.9.2017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2950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0" tIns="45755" rIns="91510" bIns="4575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11382"/>
            <a:ext cx="5455920" cy="4463415"/>
          </a:xfrm>
          <a:prstGeom prst="rect">
            <a:avLst/>
          </a:prstGeom>
        </p:spPr>
        <p:txBody>
          <a:bodyPr vert="horz" lIns="91510" tIns="45755" rIns="91510" bIns="45755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510" tIns="45755" rIns="91510" bIns="4575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510" tIns="45755" rIns="91510" bIns="45755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8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4412343"/>
            <a:ext cx="5855530" cy="143370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2061029"/>
            <a:ext cx="8066855" cy="15839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3645024"/>
            <a:ext cx="7677224" cy="26856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3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2327151"/>
            <a:ext cx="5855530" cy="1029733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56884"/>
            <a:ext cx="5855530" cy="248916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7926"/>
            <a:ext cx="2296886" cy="4788197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984171"/>
            <a:ext cx="5855530" cy="186188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077BC0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0" y="1340767"/>
            <a:ext cx="8527143" cy="5219689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2327151"/>
            <a:ext cx="5855530" cy="1641909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984171"/>
            <a:ext cx="5855530" cy="186188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3" name="Ryhmä 22"/>
          <p:cNvGrpSpPr/>
          <p:nvPr userDrawn="1"/>
        </p:nvGrpSpPr>
        <p:grpSpPr>
          <a:xfrm>
            <a:off x="6535492" y="1771200"/>
            <a:ext cx="2296886" cy="4788197"/>
            <a:chOff x="3073400" y="304801"/>
            <a:chExt cx="3019425" cy="6294437"/>
          </a:xfrm>
          <a:solidFill>
            <a:srgbClr val="80C4D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469246"/>
            <a:ext cx="2103124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699201"/>
            <a:ext cx="3891592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99201"/>
            <a:ext cx="4038600" cy="4466104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25.9.2017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700808"/>
            <a:ext cx="7995600" cy="34579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5292000"/>
            <a:ext cx="7992448" cy="709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4478400"/>
            <a:ext cx="8064000" cy="16488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916832"/>
            <a:ext cx="8064500" cy="252023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9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1" y="1690914"/>
            <a:ext cx="8513291" cy="4643094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4478400"/>
            <a:ext cx="8064000" cy="16488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916832"/>
            <a:ext cx="8064500" cy="252023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2061029"/>
            <a:ext cx="4754488" cy="406513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399314" y="2184400"/>
            <a:ext cx="3033486" cy="4147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130629"/>
            <a:ext cx="80771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98171"/>
            <a:ext cx="8077199" cy="442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6426000"/>
            <a:ext cx="82711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6426000"/>
            <a:ext cx="273630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6426000"/>
            <a:ext cx="38591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48" y="6426000"/>
            <a:ext cx="2032571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dirty="0" smtClean="0">
                <a:solidFill>
                  <a:srgbClr val="077BC0"/>
                </a:solidFill>
              </a:rPr>
              <a:t>I </a:t>
            </a:r>
            <a:r>
              <a:rPr lang="fi-FI" sz="900" dirty="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dirty="0" smtClean="0">
                <a:solidFill>
                  <a:srgbClr val="077BC0"/>
                </a:solidFill>
              </a:rPr>
              <a:t>I</a:t>
            </a:r>
            <a:r>
              <a:rPr lang="fi-FI" sz="900" dirty="0" smtClean="0">
                <a:solidFill>
                  <a:srgbClr val="000000"/>
                </a:solidFill>
              </a:rPr>
              <a:t>    </a:t>
            </a:r>
            <a:r>
              <a:rPr lang="fi-FI" sz="900" dirty="0" err="1" smtClean="0">
                <a:solidFill>
                  <a:srgbClr val="000000"/>
                </a:solidFill>
              </a:rPr>
              <a:t>vnk.fi</a:t>
            </a:r>
            <a:endParaRPr lang="fi-FI" sz="900" dirty="0">
              <a:solidFill>
                <a:srgbClr val="000000"/>
              </a:solidFill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306859" y="6345606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69" r:id="rId5"/>
    <p:sldLayoutId id="2147483666" r:id="rId6"/>
    <p:sldLayoutId id="2147483664" r:id="rId7"/>
    <p:sldLayoutId id="2147483667" r:id="rId8"/>
    <p:sldLayoutId id="2147483661" r:id="rId9"/>
    <p:sldLayoutId id="2147483662" r:id="rId10"/>
    <p:sldLayoutId id="2147483668" r:id="rId11"/>
    <p:sldLayoutId id="2147483655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5976664" cy="1641909"/>
          </a:xfrm>
        </p:spPr>
        <p:txBody>
          <a:bodyPr/>
          <a:lstStyle/>
          <a:p>
            <a:r>
              <a:rPr lang="fi-FI" sz="2800" dirty="0" err="1" smtClean="0"/>
              <a:t>Finland’s</a:t>
            </a:r>
            <a:r>
              <a:rPr lang="fi-FI" sz="2800" dirty="0" smtClean="0"/>
              <a:t> </a:t>
            </a:r>
            <a:br>
              <a:rPr lang="fi-FI" sz="2800" dirty="0" smtClean="0"/>
            </a:br>
            <a:r>
              <a:rPr lang="fi-FI" sz="2800" dirty="0" err="1"/>
              <a:t>S</a:t>
            </a:r>
            <a:r>
              <a:rPr lang="fi-FI" sz="2800" dirty="0" err="1" smtClean="0"/>
              <a:t>trategy</a:t>
            </a:r>
            <a:r>
              <a:rPr lang="fi-FI" sz="2800" dirty="0" smtClean="0"/>
              <a:t> for the </a:t>
            </a:r>
            <a:r>
              <a:rPr lang="fi-FI" sz="2800" dirty="0" err="1" smtClean="0"/>
              <a:t>Baltic</a:t>
            </a:r>
            <a:r>
              <a:rPr lang="fi-FI" sz="2800" dirty="0" smtClean="0"/>
              <a:t> </a:t>
            </a:r>
            <a:r>
              <a:rPr lang="fi-FI" sz="2800" dirty="0" err="1" smtClean="0"/>
              <a:t>Sea</a:t>
            </a:r>
            <a:r>
              <a:rPr lang="fi-FI" sz="2800" dirty="0" smtClean="0"/>
              <a:t> </a:t>
            </a:r>
            <a:r>
              <a:rPr lang="fi-FI" sz="2800" dirty="0" err="1" smtClean="0"/>
              <a:t>Region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20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37397"/>
            <a:ext cx="9144000" cy="620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395536" y="2056577"/>
            <a:ext cx="2880320" cy="449112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22" name="Suorakulmio 221"/>
          <p:cNvSpPr/>
          <p:nvPr/>
        </p:nvSpPr>
        <p:spPr>
          <a:xfrm>
            <a:off x="168667" y="8435"/>
            <a:ext cx="3180935" cy="1948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2800" b="1" dirty="0" err="1" smtClean="0">
                <a:solidFill>
                  <a:schemeClr val="tx2"/>
                </a:solidFill>
                <a:latin typeface="+mj-lt"/>
              </a:rPr>
              <a:t>Finland’s</a:t>
            </a:r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fi-FI" sz="2800" b="1" dirty="0" err="1" smtClean="0">
                <a:solidFill>
                  <a:schemeClr val="tx2"/>
                </a:solidFill>
                <a:latin typeface="+mj-lt"/>
              </a:rPr>
              <a:t>Strategy</a:t>
            </a:r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 for the </a:t>
            </a:r>
            <a:r>
              <a:rPr lang="fi-FI" sz="2800" b="1" dirty="0" err="1" smtClean="0">
                <a:solidFill>
                  <a:schemeClr val="tx2"/>
                </a:solidFill>
                <a:latin typeface="+mj-lt"/>
              </a:rPr>
              <a:t>Baltic</a:t>
            </a:r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fi-FI" sz="2800" b="1" dirty="0" err="1" smtClean="0">
                <a:solidFill>
                  <a:schemeClr val="tx2"/>
                </a:solidFill>
                <a:latin typeface="+mj-lt"/>
              </a:rPr>
              <a:t>Sea</a:t>
            </a:r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fi-FI" sz="2800" b="1" dirty="0" err="1" smtClean="0">
                <a:solidFill>
                  <a:schemeClr val="tx2"/>
                </a:solidFill>
                <a:latin typeface="+mj-lt"/>
              </a:rPr>
              <a:t>Region</a:t>
            </a:r>
            <a:endParaRPr lang="fi-FI" sz="28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90" name="Suorakulmio 289"/>
          <p:cNvSpPr/>
          <p:nvPr/>
        </p:nvSpPr>
        <p:spPr>
          <a:xfrm>
            <a:off x="3419873" y="476672"/>
            <a:ext cx="187220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419874" y="5595313"/>
            <a:ext cx="1764328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chemeClr val="bg1"/>
                </a:solidFill>
              </a:rPr>
              <a:t>International </a:t>
            </a:r>
            <a:r>
              <a:rPr lang="fi-FI" sz="1400" b="1" dirty="0" err="1" smtClean="0">
                <a:solidFill>
                  <a:schemeClr val="bg1"/>
                </a:solidFill>
              </a:rPr>
              <a:t>impact</a:t>
            </a:r>
            <a:r>
              <a:rPr lang="fi-FI" sz="1400" b="1" dirty="0" smtClean="0">
                <a:solidFill>
                  <a:schemeClr val="bg1"/>
                </a:solidFill>
              </a:rPr>
              <a:t> and </a:t>
            </a:r>
            <a:r>
              <a:rPr lang="fi-FI" sz="1400" b="1" dirty="0" err="1" smtClean="0">
                <a:solidFill>
                  <a:schemeClr val="bg1"/>
                </a:solidFill>
              </a:rPr>
              <a:t>cooperation</a:t>
            </a:r>
            <a:endParaRPr lang="fi-FI" sz="1400" b="1" dirty="0">
              <a:solidFill>
                <a:schemeClr val="bg1"/>
              </a:solidFill>
            </a:endParaRPr>
          </a:p>
          <a:p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419874" y="287267"/>
            <a:ext cx="5482130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 err="1" smtClean="0">
                <a:solidFill>
                  <a:schemeClr val="bg1"/>
                </a:solidFill>
              </a:rPr>
              <a:t>From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challenges</a:t>
            </a:r>
            <a:r>
              <a:rPr lang="fi-FI" sz="1600" b="1" dirty="0" smtClean="0">
                <a:solidFill>
                  <a:schemeClr val="bg1"/>
                </a:solidFill>
              </a:rPr>
              <a:t> to </a:t>
            </a:r>
            <a:r>
              <a:rPr lang="fi-FI" sz="1600" b="1" dirty="0" err="1" smtClean="0">
                <a:solidFill>
                  <a:schemeClr val="bg1"/>
                </a:solidFill>
              </a:rPr>
              <a:t>opportunities</a:t>
            </a:r>
            <a:endParaRPr lang="fi-FI" sz="1600" b="1" dirty="0">
              <a:solidFill>
                <a:schemeClr val="bg1"/>
              </a:solidFill>
            </a:endParaRPr>
          </a:p>
          <a:p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419874" y="982721"/>
            <a:ext cx="1764328" cy="73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400" b="1" dirty="0" err="1" smtClean="0">
                <a:solidFill>
                  <a:schemeClr val="bg1"/>
                </a:solidFill>
              </a:rPr>
              <a:t>Sustainable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blue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growth</a:t>
            </a:r>
            <a:endParaRPr lang="fi-FI" sz="1400" b="1" dirty="0">
              <a:solidFill>
                <a:schemeClr val="bg1"/>
              </a:solidFill>
            </a:endParaRPr>
          </a:p>
          <a:p>
            <a:endParaRPr lang="fi-FI" sz="1400" b="1" dirty="0" smtClean="0">
              <a:solidFill>
                <a:schemeClr val="bg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432454" y="4611576"/>
            <a:ext cx="1764328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i-FI" sz="1400" b="1" dirty="0" err="1" smtClean="0">
                <a:solidFill>
                  <a:schemeClr val="bg1"/>
                </a:solidFill>
              </a:rPr>
              <a:t>Innovations</a:t>
            </a:r>
            <a:r>
              <a:rPr lang="fi-FI" sz="1400" b="1" dirty="0" smtClean="0">
                <a:solidFill>
                  <a:schemeClr val="bg1"/>
                </a:solidFill>
              </a:rPr>
              <a:t> and </a:t>
            </a:r>
            <a:r>
              <a:rPr lang="fi-FI" sz="1400" b="1" dirty="0" err="1" smtClean="0">
                <a:solidFill>
                  <a:schemeClr val="bg1"/>
                </a:solidFill>
              </a:rPr>
              <a:t>competitiveness</a:t>
            </a:r>
            <a:endParaRPr lang="fi-FI" sz="1400" b="1" dirty="0" smtClean="0">
              <a:solidFill>
                <a:schemeClr val="bg1"/>
              </a:solidFill>
            </a:endParaRPr>
          </a:p>
          <a:p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35" name="Suorakulmio 34"/>
          <p:cNvSpPr/>
          <p:nvPr/>
        </p:nvSpPr>
        <p:spPr>
          <a:xfrm>
            <a:off x="458437" y="2321506"/>
            <a:ext cx="2601396" cy="4135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100" dirty="0" smtClean="0">
                <a:solidFill>
                  <a:schemeClr val="tx1"/>
                </a:solidFill>
              </a:rPr>
              <a:t>A </a:t>
            </a:r>
            <a:r>
              <a:rPr lang="fi-FI" sz="1100" dirty="0" err="1" smtClean="0">
                <a:solidFill>
                  <a:schemeClr val="tx1"/>
                </a:solidFill>
              </a:rPr>
              <a:t>healthy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Baltic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Sea</a:t>
            </a:r>
            <a:r>
              <a:rPr lang="fi-FI" sz="1100" dirty="0" smtClean="0">
                <a:solidFill>
                  <a:schemeClr val="tx1"/>
                </a:solidFill>
              </a:rPr>
              <a:t> with </a:t>
            </a:r>
            <a:r>
              <a:rPr lang="fi-FI" sz="1100" dirty="0" err="1" smtClean="0">
                <a:solidFill>
                  <a:schemeClr val="tx1"/>
                </a:solidFill>
              </a:rPr>
              <a:t>its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vital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flora</a:t>
            </a:r>
            <a:r>
              <a:rPr lang="fi-FI" sz="1100" dirty="0" smtClean="0">
                <a:solidFill>
                  <a:schemeClr val="tx1"/>
                </a:solidFill>
              </a:rPr>
              <a:t> and fauna </a:t>
            </a:r>
            <a:r>
              <a:rPr lang="fi-FI" sz="1100" dirty="0" err="1" smtClean="0">
                <a:solidFill>
                  <a:schemeClr val="tx1"/>
                </a:solidFill>
              </a:rPr>
              <a:t>are</a:t>
            </a:r>
            <a:r>
              <a:rPr lang="fi-FI" sz="1100" dirty="0" smtClean="0">
                <a:solidFill>
                  <a:schemeClr val="tx1"/>
                </a:solidFill>
              </a:rPr>
              <a:t> a </a:t>
            </a:r>
            <a:r>
              <a:rPr lang="fi-FI" sz="1100" dirty="0" err="1" smtClean="0">
                <a:solidFill>
                  <a:schemeClr val="tx1"/>
                </a:solidFill>
              </a:rPr>
              <a:t>well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safeguarded</a:t>
            </a:r>
            <a:r>
              <a:rPr lang="fi-FI" sz="1100" dirty="0" smtClean="0">
                <a:solidFill>
                  <a:schemeClr val="tx1"/>
                </a:solidFill>
              </a:rPr>
              <a:t> and </a:t>
            </a:r>
            <a:r>
              <a:rPr lang="fi-FI" sz="1100" dirty="0" err="1" smtClean="0">
                <a:solidFill>
                  <a:schemeClr val="tx1"/>
                </a:solidFill>
              </a:rPr>
              <a:t>sustainably</a:t>
            </a:r>
            <a:r>
              <a:rPr lang="fi-FI" sz="1100" dirty="0" err="1">
                <a:solidFill>
                  <a:schemeClr val="tx1"/>
                </a:solidFill>
              </a:rPr>
              <a:t>-</a:t>
            </a:r>
            <a:r>
              <a:rPr lang="fi-FI" sz="1100" dirty="0" err="1" smtClean="0">
                <a:solidFill>
                  <a:schemeClr val="tx1"/>
                </a:solidFill>
              </a:rPr>
              <a:t>used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>
                <a:solidFill>
                  <a:schemeClr val="tx1"/>
                </a:solidFill>
              </a:rPr>
              <a:t>resource</a:t>
            </a:r>
            <a:r>
              <a:rPr lang="fi-FI" sz="1100" dirty="0" smtClean="0">
                <a:solidFill>
                  <a:schemeClr val="tx1"/>
                </a:solidFill>
              </a:rPr>
              <a:t>. The </a:t>
            </a:r>
            <a:r>
              <a:rPr lang="fi-FI" sz="1100" dirty="0" err="1" smtClean="0">
                <a:solidFill>
                  <a:schemeClr val="tx1"/>
                </a:solidFill>
              </a:rPr>
              <a:t>Baltic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Sea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Region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actively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develops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its</a:t>
            </a:r>
            <a:r>
              <a:rPr lang="fi-FI" sz="1100" dirty="0" smtClean="0">
                <a:solidFill>
                  <a:schemeClr val="tx1"/>
                </a:solidFill>
              </a:rPr>
              <a:t> know-how and </a:t>
            </a:r>
            <a:r>
              <a:rPr lang="fi-FI" sz="1100" dirty="0" err="1" smtClean="0">
                <a:solidFill>
                  <a:schemeClr val="tx1"/>
                </a:solidFill>
              </a:rPr>
              <a:t>uses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its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resources</a:t>
            </a:r>
            <a:r>
              <a:rPr lang="fi-FI" sz="1100" dirty="0" smtClean="0">
                <a:solidFill>
                  <a:schemeClr val="tx1"/>
                </a:solidFill>
              </a:rPr>
              <a:t> as a </a:t>
            </a:r>
            <a:r>
              <a:rPr lang="fi-FI" sz="1100" dirty="0" err="1" smtClean="0">
                <a:solidFill>
                  <a:schemeClr val="tx1"/>
                </a:solidFill>
              </a:rPr>
              <a:t>forerunner</a:t>
            </a:r>
            <a:r>
              <a:rPr lang="fi-FI" sz="1100" dirty="0" smtClean="0">
                <a:solidFill>
                  <a:schemeClr val="tx1"/>
                </a:solidFill>
              </a:rPr>
              <a:t> of </a:t>
            </a:r>
            <a:r>
              <a:rPr lang="fi-FI" sz="1100" dirty="0" err="1" smtClean="0">
                <a:solidFill>
                  <a:schemeClr val="tx1"/>
                </a:solidFill>
              </a:rPr>
              <a:t>sustainable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development</a:t>
            </a:r>
            <a:r>
              <a:rPr lang="fi-FI" sz="1100" dirty="0" smtClean="0">
                <a:solidFill>
                  <a:schemeClr val="tx1"/>
                </a:solidFill>
              </a:rPr>
              <a:t>. </a:t>
            </a:r>
            <a:r>
              <a:rPr lang="fi-FI" sz="1100" dirty="0">
                <a:solidFill>
                  <a:schemeClr val="tx1"/>
                </a:solidFill>
              </a:rPr>
              <a:t>The </a:t>
            </a:r>
            <a:r>
              <a:rPr lang="fi-FI" sz="1100" dirty="0" err="1">
                <a:solidFill>
                  <a:schemeClr val="tx1"/>
                </a:solidFill>
              </a:rPr>
              <a:t>Baltic</a:t>
            </a:r>
            <a:r>
              <a:rPr lang="fi-FI" sz="1100" dirty="0">
                <a:solidFill>
                  <a:schemeClr val="tx1"/>
                </a:solidFill>
              </a:rPr>
              <a:t> </a:t>
            </a:r>
            <a:r>
              <a:rPr lang="fi-FI" sz="1100" dirty="0" err="1">
                <a:solidFill>
                  <a:schemeClr val="tx1"/>
                </a:solidFill>
              </a:rPr>
              <a:t>Sea</a:t>
            </a:r>
            <a:r>
              <a:rPr lang="fi-FI" sz="1100" dirty="0">
                <a:solidFill>
                  <a:schemeClr val="tx1"/>
                </a:solidFill>
              </a:rPr>
              <a:t> </a:t>
            </a:r>
            <a:r>
              <a:rPr lang="fi-FI" sz="1100" dirty="0" err="1">
                <a:solidFill>
                  <a:schemeClr val="tx1"/>
                </a:solidFill>
              </a:rPr>
              <a:t>Region</a:t>
            </a:r>
            <a:r>
              <a:rPr lang="fi-FI" sz="1100" dirty="0">
                <a:solidFill>
                  <a:schemeClr val="tx1"/>
                </a:solidFill>
              </a:rPr>
              <a:t> </a:t>
            </a:r>
            <a:r>
              <a:rPr lang="fi-FI" sz="1100" dirty="0" smtClean="0">
                <a:solidFill>
                  <a:schemeClr val="tx1"/>
                </a:solidFill>
              </a:rPr>
              <a:t>is </a:t>
            </a:r>
            <a:r>
              <a:rPr lang="fi-FI" sz="1100" dirty="0" err="1" smtClean="0">
                <a:solidFill>
                  <a:schemeClr val="tx1"/>
                </a:solidFill>
              </a:rPr>
              <a:t>stable</a:t>
            </a:r>
            <a:r>
              <a:rPr lang="fi-FI" sz="1100" dirty="0" smtClean="0">
                <a:solidFill>
                  <a:schemeClr val="tx1"/>
                </a:solidFill>
              </a:rPr>
              <a:t> and </a:t>
            </a:r>
            <a:r>
              <a:rPr lang="fi-FI" sz="1100" dirty="0" err="1" smtClean="0">
                <a:solidFill>
                  <a:schemeClr val="tx1"/>
                </a:solidFill>
              </a:rPr>
              <a:t>safe</a:t>
            </a:r>
            <a:r>
              <a:rPr lang="fi-FI" sz="1100" dirty="0" smtClean="0">
                <a:solidFill>
                  <a:schemeClr val="tx1"/>
                </a:solidFill>
              </a:rPr>
              <a:t>. </a:t>
            </a:r>
            <a:endParaRPr lang="en-US" sz="1100" dirty="0">
              <a:solidFill>
                <a:schemeClr val="tx1"/>
              </a:solidFill>
            </a:endParaRPr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r>
              <a:rPr lang="fi-FI" sz="1400" b="1" cap="all" dirty="0" smtClean="0">
                <a:solidFill>
                  <a:schemeClr val="tx2"/>
                </a:solidFill>
              </a:rPr>
              <a:t>Finland </a:t>
            </a:r>
            <a:r>
              <a:rPr lang="fi-FI" sz="1400" b="1" cap="all" dirty="0" err="1" smtClean="0">
                <a:solidFill>
                  <a:schemeClr val="tx2"/>
                </a:solidFill>
              </a:rPr>
              <a:t>works</a:t>
            </a:r>
            <a:r>
              <a:rPr lang="fi-FI" sz="1400" b="1" cap="all" dirty="0" smtClean="0">
                <a:solidFill>
                  <a:schemeClr val="tx2"/>
                </a:solidFill>
              </a:rPr>
              <a:t> </a:t>
            </a:r>
            <a:r>
              <a:rPr lang="fi-FI" sz="1400" b="1" cap="all" dirty="0" err="1" smtClean="0">
                <a:solidFill>
                  <a:schemeClr val="tx2"/>
                </a:solidFill>
              </a:rPr>
              <a:t>ActIVEly</a:t>
            </a:r>
            <a:r>
              <a:rPr lang="fi-FI" sz="1400" b="1" cap="all" dirty="0" smtClean="0">
                <a:solidFill>
                  <a:schemeClr val="tx2"/>
                </a:solidFill>
              </a:rPr>
              <a:t> </a:t>
            </a:r>
            <a:r>
              <a:rPr lang="fi-FI" sz="1400" b="1" cap="all" dirty="0">
                <a:solidFill>
                  <a:schemeClr val="tx2"/>
                </a:solidFill>
              </a:rPr>
              <a:t>t</a:t>
            </a:r>
            <a:r>
              <a:rPr lang="fi-FI" sz="1400" b="1" cap="all" dirty="0" smtClean="0">
                <a:solidFill>
                  <a:schemeClr val="tx2"/>
                </a:solidFill>
              </a:rPr>
              <a:t>o </a:t>
            </a:r>
            <a:r>
              <a:rPr lang="fi-FI" sz="1400" b="1" cap="all" dirty="0" err="1" smtClean="0">
                <a:solidFill>
                  <a:schemeClr val="tx2"/>
                </a:solidFill>
              </a:rPr>
              <a:t>make</a:t>
            </a:r>
            <a:r>
              <a:rPr lang="fi-FI" sz="1400" b="1" cap="all" dirty="0" smtClean="0">
                <a:solidFill>
                  <a:schemeClr val="tx2"/>
                </a:solidFill>
              </a:rPr>
              <a:t> the </a:t>
            </a:r>
            <a:r>
              <a:rPr lang="fi-FI" sz="1400" b="1" cap="all" dirty="0" err="1" smtClean="0">
                <a:solidFill>
                  <a:schemeClr val="tx2"/>
                </a:solidFill>
              </a:rPr>
              <a:t>baltic</a:t>
            </a:r>
            <a:r>
              <a:rPr lang="fi-FI" sz="1400" b="1" cap="all" dirty="0" smtClean="0">
                <a:solidFill>
                  <a:schemeClr val="tx2"/>
                </a:solidFill>
              </a:rPr>
              <a:t> </a:t>
            </a:r>
            <a:r>
              <a:rPr lang="fi-FI" sz="1400" b="1" cap="all" dirty="0" err="1" smtClean="0">
                <a:solidFill>
                  <a:schemeClr val="tx2"/>
                </a:solidFill>
              </a:rPr>
              <a:t>sea</a:t>
            </a:r>
            <a:r>
              <a:rPr lang="fi-FI" sz="1400" b="1" cap="all" dirty="0" smtClean="0">
                <a:solidFill>
                  <a:schemeClr val="tx2"/>
                </a:solidFill>
              </a:rPr>
              <a:t> </a:t>
            </a:r>
            <a:r>
              <a:rPr lang="fi-FI" sz="1400" b="1" cap="all" dirty="0" err="1" smtClean="0">
                <a:solidFill>
                  <a:schemeClr val="tx2"/>
                </a:solidFill>
              </a:rPr>
              <a:t>region</a:t>
            </a:r>
            <a:r>
              <a:rPr lang="fi-FI" sz="1400" b="1" cap="all" dirty="0" smtClean="0">
                <a:solidFill>
                  <a:schemeClr val="tx2"/>
                </a:solidFill>
              </a:rPr>
              <a:t> </a:t>
            </a:r>
            <a:r>
              <a:rPr lang="fi-FI" sz="1100" b="1" cap="all" dirty="0" smtClean="0">
                <a:solidFill>
                  <a:schemeClr val="tx1"/>
                </a:solidFill>
              </a:rPr>
              <a:t/>
            </a:r>
            <a:br>
              <a:rPr lang="fi-FI" sz="1100" b="1" cap="all" dirty="0" smtClean="0">
                <a:solidFill>
                  <a:schemeClr val="tx1"/>
                </a:solidFill>
              </a:rPr>
            </a:br>
            <a:r>
              <a:rPr lang="fi-FI" sz="1100" b="1" cap="all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tx1"/>
                </a:solidFill>
              </a:rPr>
              <a:t>A </a:t>
            </a:r>
            <a:r>
              <a:rPr lang="fi-FI" sz="1100" dirty="0" err="1" smtClean="0">
                <a:solidFill>
                  <a:schemeClr val="tx1"/>
                </a:solidFill>
              </a:rPr>
              <a:t>global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leader</a:t>
            </a:r>
            <a:r>
              <a:rPr lang="fi-FI" sz="1100" dirty="0" smtClean="0">
                <a:solidFill>
                  <a:schemeClr val="tx1"/>
                </a:solidFill>
              </a:rPr>
              <a:t> in </a:t>
            </a:r>
            <a:r>
              <a:rPr lang="fi-FI" sz="1100" dirty="0" err="1" smtClean="0">
                <a:solidFill>
                  <a:schemeClr val="tx1"/>
                </a:solidFill>
              </a:rPr>
              <a:t>bioeconomy</a:t>
            </a:r>
            <a:r>
              <a:rPr lang="fi-FI" sz="1100" dirty="0" smtClean="0">
                <a:solidFill>
                  <a:schemeClr val="tx1"/>
                </a:solidFill>
              </a:rPr>
              <a:t> and </a:t>
            </a:r>
            <a:r>
              <a:rPr lang="fi-FI" sz="1100" dirty="0" err="1" smtClean="0">
                <a:solidFill>
                  <a:schemeClr val="tx1"/>
                </a:solidFill>
              </a:rPr>
              <a:t>circular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economy</a:t>
            </a:r>
            <a:endParaRPr lang="fi-FI" sz="11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tx1"/>
                </a:solidFill>
              </a:rPr>
              <a:t>Well-connected</a:t>
            </a:r>
            <a:r>
              <a:rPr lang="fi-FI" sz="1100" dirty="0" smtClean="0">
                <a:solidFill>
                  <a:schemeClr val="tx1"/>
                </a:solidFill>
              </a:rPr>
              <a:t>, </a:t>
            </a:r>
            <a:r>
              <a:rPr lang="fi-FI" sz="1100" dirty="0" err="1" smtClean="0">
                <a:solidFill>
                  <a:schemeClr val="tx1"/>
                </a:solidFill>
              </a:rPr>
              <a:t>innovative</a:t>
            </a:r>
            <a:r>
              <a:rPr lang="fi-FI" sz="1100" dirty="0" smtClean="0">
                <a:solidFill>
                  <a:schemeClr val="tx1"/>
                </a:solidFill>
              </a:rPr>
              <a:t>, </a:t>
            </a:r>
            <a:r>
              <a:rPr lang="fi-FI" sz="1100" dirty="0" err="1" smtClean="0">
                <a:solidFill>
                  <a:schemeClr val="tx1"/>
                </a:solidFill>
              </a:rPr>
              <a:t>competitive</a:t>
            </a:r>
            <a:r>
              <a:rPr lang="fi-FI" sz="1100" dirty="0" smtClean="0">
                <a:solidFill>
                  <a:schemeClr val="tx1"/>
                </a:solidFill>
              </a:rPr>
              <a:t> and on top of </a:t>
            </a:r>
            <a:r>
              <a:rPr lang="fi-FI" sz="1100" dirty="0" err="1" smtClean="0">
                <a:solidFill>
                  <a:schemeClr val="tx1"/>
                </a:solidFill>
              </a:rPr>
              <a:t>utilizing</a:t>
            </a:r>
            <a:r>
              <a:rPr lang="fi-FI" sz="1100" dirty="0" smtClean="0">
                <a:solidFill>
                  <a:schemeClr val="tx1"/>
                </a:solidFill>
              </a:rPr>
              <a:t> new </a:t>
            </a:r>
            <a:r>
              <a:rPr lang="fi-FI" sz="1100" dirty="0" err="1" smtClean="0">
                <a:solidFill>
                  <a:schemeClr val="tx1"/>
                </a:solidFill>
              </a:rPr>
              <a:t>technologies</a:t>
            </a:r>
            <a:endParaRPr lang="fi-FI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tx1"/>
                </a:solidFill>
              </a:rPr>
              <a:t>A </a:t>
            </a:r>
            <a:r>
              <a:rPr lang="fi-FI" sz="1100" dirty="0" err="1" smtClean="0">
                <a:solidFill>
                  <a:schemeClr val="tx1"/>
                </a:solidFill>
              </a:rPr>
              <a:t>producer</a:t>
            </a:r>
            <a:r>
              <a:rPr lang="fi-FI" sz="1100" dirty="0" smtClean="0">
                <a:solidFill>
                  <a:schemeClr val="tx1"/>
                </a:solidFill>
              </a:rPr>
              <a:t> of </a:t>
            </a:r>
            <a:r>
              <a:rPr lang="fi-FI" sz="1100" dirty="0" err="1" smtClean="0">
                <a:solidFill>
                  <a:schemeClr val="tx1"/>
                </a:solidFill>
              </a:rPr>
              <a:t>model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solutions</a:t>
            </a:r>
            <a:r>
              <a:rPr lang="fi-FI" sz="1100" dirty="0" smtClean="0">
                <a:solidFill>
                  <a:schemeClr val="tx1"/>
                </a:solidFill>
              </a:rPr>
              <a:t> for </a:t>
            </a:r>
            <a:r>
              <a:rPr lang="fi-FI" sz="1100" dirty="0" err="1" smtClean="0">
                <a:solidFill>
                  <a:schemeClr val="tx1"/>
                </a:solidFill>
              </a:rPr>
              <a:t>safe</a:t>
            </a:r>
            <a:r>
              <a:rPr lang="fi-FI" sz="1100" dirty="0" smtClean="0">
                <a:solidFill>
                  <a:schemeClr val="tx1"/>
                </a:solidFill>
              </a:rPr>
              <a:t> and </a:t>
            </a:r>
            <a:r>
              <a:rPr lang="fi-FI" sz="1100" dirty="0" err="1" smtClean="0">
                <a:solidFill>
                  <a:schemeClr val="tx1"/>
                </a:solidFill>
              </a:rPr>
              <a:t>clean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shipping</a:t>
            </a:r>
            <a:r>
              <a:rPr lang="fi-FI" sz="1100" dirty="0" smtClean="0">
                <a:solidFill>
                  <a:schemeClr val="tx1"/>
                </a:solidFill>
              </a:rPr>
              <a:t>, </a:t>
            </a:r>
            <a:r>
              <a:rPr lang="fi-FI" sz="1100" dirty="0" err="1" smtClean="0">
                <a:solidFill>
                  <a:schemeClr val="tx1"/>
                </a:solidFill>
              </a:rPr>
              <a:t>marine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industry</a:t>
            </a:r>
            <a:r>
              <a:rPr lang="fi-FI" sz="1100" dirty="0" smtClean="0">
                <a:solidFill>
                  <a:schemeClr val="tx1"/>
                </a:solidFill>
              </a:rPr>
              <a:t>, and </a:t>
            </a:r>
            <a:r>
              <a:rPr lang="fi-FI" sz="1100" dirty="0" err="1" smtClean="0">
                <a:solidFill>
                  <a:schemeClr val="tx1"/>
                </a:solidFill>
              </a:rPr>
              <a:t>sustainable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use</a:t>
            </a:r>
            <a:r>
              <a:rPr lang="fi-FI" sz="1100" dirty="0" smtClean="0">
                <a:solidFill>
                  <a:schemeClr val="tx1"/>
                </a:solidFill>
              </a:rPr>
              <a:t> of the </a:t>
            </a:r>
            <a:r>
              <a:rPr lang="fi-FI" sz="1100" dirty="0" err="1" smtClean="0">
                <a:solidFill>
                  <a:schemeClr val="tx1"/>
                </a:solidFill>
              </a:rPr>
              <a:t>marine</a:t>
            </a:r>
            <a:r>
              <a:rPr lang="fi-FI" sz="1100" dirty="0" smtClean="0">
                <a:solidFill>
                  <a:schemeClr val="tx1"/>
                </a:solidFill>
              </a:rPr>
              <a:t> </a:t>
            </a:r>
            <a:r>
              <a:rPr lang="fi-FI" sz="1100" dirty="0" err="1" smtClean="0">
                <a:solidFill>
                  <a:schemeClr val="tx1"/>
                </a:solidFill>
              </a:rPr>
              <a:t>ecosystem</a:t>
            </a:r>
            <a:r>
              <a:rPr lang="fi-FI" sz="1100" dirty="0" smtClean="0">
                <a:solidFill>
                  <a:schemeClr val="tx1"/>
                </a:solidFill>
              </a:rPr>
              <a:t>. 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51" name="TextBox 182"/>
          <p:cNvSpPr txBox="1"/>
          <p:nvPr/>
        </p:nvSpPr>
        <p:spPr>
          <a:xfrm>
            <a:off x="7223464" y="4677539"/>
            <a:ext cx="1843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Research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education</a:t>
            </a:r>
            <a:endParaRPr lang="fi-FI" sz="1100" dirty="0">
              <a:solidFill>
                <a:srgbClr val="FF0000"/>
              </a:solidFill>
            </a:endParaRPr>
          </a:p>
        </p:txBody>
      </p:sp>
      <p:sp>
        <p:nvSpPr>
          <p:cNvPr id="47" name="TextBox 121"/>
          <p:cNvSpPr txBox="1"/>
          <p:nvPr/>
        </p:nvSpPr>
        <p:spPr>
          <a:xfrm>
            <a:off x="3419872" y="2831283"/>
            <a:ext cx="1764329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i-FI" sz="1400" b="1" dirty="0" err="1" smtClean="0">
                <a:solidFill>
                  <a:schemeClr val="bg1"/>
                </a:solidFill>
              </a:rPr>
              <a:t>Connecting</a:t>
            </a:r>
            <a:r>
              <a:rPr lang="fi-FI" sz="1400" b="1" dirty="0" smtClean="0">
                <a:solidFill>
                  <a:schemeClr val="bg1"/>
                </a:solidFill>
              </a:rPr>
              <a:t> Finland to the </a:t>
            </a:r>
            <a:r>
              <a:rPr lang="fi-FI" sz="1400" b="1" dirty="0" err="1" smtClean="0">
                <a:solidFill>
                  <a:schemeClr val="bg1"/>
                </a:solidFill>
              </a:rPr>
              <a:t>Baltic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Sea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Region</a:t>
            </a:r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53" name="TextBox 126"/>
          <p:cNvSpPr txBox="1"/>
          <p:nvPr/>
        </p:nvSpPr>
        <p:spPr>
          <a:xfrm>
            <a:off x="3419874" y="3719790"/>
            <a:ext cx="1764327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i-FI" sz="1400" b="1" dirty="0" err="1" smtClean="0">
                <a:solidFill>
                  <a:schemeClr val="bg1"/>
                </a:solidFill>
              </a:rPr>
              <a:t>Safe</a:t>
            </a:r>
            <a:r>
              <a:rPr lang="fi-FI" sz="1400" b="1" dirty="0" smtClean="0">
                <a:solidFill>
                  <a:schemeClr val="bg1"/>
                </a:solidFill>
              </a:rPr>
              <a:t> and </a:t>
            </a:r>
            <a:r>
              <a:rPr lang="fi-FI" sz="1400" b="1" dirty="0" err="1" smtClean="0">
                <a:solidFill>
                  <a:schemeClr val="bg1"/>
                </a:solidFill>
              </a:rPr>
              <a:t>secure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Baltic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Sea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Region</a:t>
            </a:r>
            <a:endParaRPr lang="fi-FI" sz="1400" b="1" dirty="0">
              <a:solidFill>
                <a:schemeClr val="bg1"/>
              </a:solidFill>
            </a:endParaRPr>
          </a:p>
          <a:p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56" name="TextBox 121"/>
          <p:cNvSpPr txBox="1"/>
          <p:nvPr/>
        </p:nvSpPr>
        <p:spPr>
          <a:xfrm>
            <a:off x="3419873" y="1907002"/>
            <a:ext cx="1764328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i-FI" sz="1400" b="1" dirty="0" err="1" smtClean="0">
                <a:solidFill>
                  <a:schemeClr val="bg1"/>
                </a:solidFill>
              </a:rPr>
              <a:t>Bioeconomy</a:t>
            </a:r>
            <a:r>
              <a:rPr lang="fi-FI" sz="1400" b="1" dirty="0" smtClean="0">
                <a:solidFill>
                  <a:schemeClr val="bg1"/>
                </a:solidFill>
              </a:rPr>
              <a:t> and the </a:t>
            </a:r>
            <a:r>
              <a:rPr lang="fi-FI" sz="1400" b="1" dirty="0" err="1" smtClean="0">
                <a:solidFill>
                  <a:schemeClr val="bg1"/>
                </a:solidFill>
              </a:rPr>
              <a:t>circular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economy</a:t>
            </a:r>
            <a:endParaRPr lang="fi-FI" sz="1400" b="1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78774" y="3722642"/>
            <a:ext cx="20008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Comprehensive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model</a:t>
            </a:r>
            <a:endParaRPr lang="fi-FI" sz="11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Active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maritime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flight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safety</a:t>
            </a:r>
            <a:endParaRPr lang="fi-FI" sz="11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4201" y="5616359"/>
            <a:ext cx="226811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fi-FI" sz="1100" dirty="0" err="1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altic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Sea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Region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as </a:t>
            </a:r>
          </a:p>
          <a:p>
            <a:r>
              <a:rPr lang="fi-FI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   a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strong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forerunner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globally</a:t>
            </a:r>
            <a:endParaRPr lang="fi-FI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Active in the EU; EUSBSR</a:t>
            </a:r>
            <a:r>
              <a:rPr lang="fi-FI" sz="11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ND,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funding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regional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</a:p>
          <a:p>
            <a:r>
              <a:rPr lang="fi-FI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cross-border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cooperation</a:t>
            </a:r>
            <a:endParaRPr lang="fi-FI" sz="11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179" y="1772816"/>
            <a:ext cx="157607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3200" dirty="0" smtClean="0">
                <a:solidFill>
                  <a:schemeClr val="tx2">
                    <a:lumMod val="75000"/>
                  </a:schemeClr>
                </a:solidFill>
              </a:rPr>
              <a:t>VISION</a:t>
            </a:r>
            <a:endParaRPr lang="fi-FI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4201" y="863914"/>
            <a:ext cx="207941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Good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environmental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status </a:t>
            </a:r>
          </a:p>
          <a:p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   of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marine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ecosystem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as </a:t>
            </a:r>
          </a:p>
          <a:p>
            <a:r>
              <a:rPr lang="fi-FI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  a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basis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sustainability</a:t>
            </a:r>
            <a:endParaRPr lang="fi-FI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Marine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know-how and</a:t>
            </a:r>
          </a:p>
          <a:p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capacity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220072" y="1802633"/>
            <a:ext cx="368193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20072" y="2738737"/>
            <a:ext cx="368193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20072" y="3674841"/>
            <a:ext cx="368193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20072" y="4589173"/>
            <a:ext cx="368193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0072" y="5547049"/>
            <a:ext cx="368193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184201" y="2831283"/>
            <a:ext cx="212410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Logistics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and 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Connectivity in </a:t>
            </a:r>
          </a:p>
          <a:p>
            <a:r>
              <a:rPr lang="fi-FI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communications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79644" y="956753"/>
            <a:ext cx="19191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Marine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industries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Blue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bioeconomy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Tourism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Maritime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spatial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4201" y="1907002"/>
            <a:ext cx="16738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Nutrient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recycling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Well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managed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material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cycles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85070" y="1907002"/>
            <a:ext cx="204604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Plastics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marine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litter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Hazardous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substances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Renewable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energy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8165" y="4680826"/>
            <a:ext cx="197376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Networks of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SMEs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startup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accelerators</a:t>
            </a:r>
            <a:endParaRPr lang="fi-FI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Digitalization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71934" y="5611715"/>
            <a:ext cx="20438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Cooperation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fora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(CBSS, HELCOM, NCM)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Cooperation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with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regions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cities</a:t>
            </a:r>
            <a:r>
              <a:rPr lang="fi-FI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civil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society</a:t>
            </a:r>
            <a:endParaRPr lang="fi-FI" sz="11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Rectangle 13"/>
          <p:cNvSpPr/>
          <p:nvPr/>
        </p:nvSpPr>
        <p:spPr>
          <a:xfrm>
            <a:off x="7185145" y="3733386"/>
            <a:ext cx="1920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Civil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security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Efficient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inter-agency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cooperation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1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7185070" y="2831282"/>
            <a:ext cx="18070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Smart</a:t>
            </a: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grids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chemeClr val="accent2">
                    <a:lumMod val="75000"/>
                  </a:schemeClr>
                </a:solidFill>
              </a:rPr>
              <a:t>Security of </a:t>
            </a:r>
            <a:r>
              <a:rPr lang="fi-FI" sz="1100" dirty="0" err="1" smtClean="0">
                <a:solidFill>
                  <a:schemeClr val="accent2">
                    <a:lumMod val="75000"/>
                  </a:schemeClr>
                </a:solidFill>
              </a:rPr>
              <a:t>supply</a:t>
            </a:r>
            <a:endParaRPr lang="fi-FI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VNK_powerpoint_v27062014_FIN</Template>
  <TotalTime>4656</TotalTime>
  <Words>201</Words>
  <Application>Microsoft Office PowerPoint</Application>
  <PresentationFormat>On-screen Show (4:3)</PresentationFormat>
  <Paragraphs>50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VNK_powerpoint_v27062014_FIN</vt:lpstr>
      <vt:lpstr>Finland’s  Strategy for the Baltic Sea Region</vt:lpstr>
      <vt:lpstr>PowerPoint Presentation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tähän, max. 3 riviä, fontti Arial regular 34 pt</dc:title>
  <dc:creator>vnkaaltos</dc:creator>
  <cp:lastModifiedBy>Tikka Erja</cp:lastModifiedBy>
  <cp:revision>390</cp:revision>
  <cp:lastPrinted>2017-04-26T08:03:15Z</cp:lastPrinted>
  <dcterms:created xsi:type="dcterms:W3CDTF">2014-08-25T08:18:09Z</dcterms:created>
  <dcterms:modified xsi:type="dcterms:W3CDTF">2017-09-25T10:13:07Z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