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691" r:id="rId3"/>
    <p:sldMasterId id="2147483679" r:id="rId4"/>
  </p:sldMasterIdLst>
  <p:notesMasterIdLst>
    <p:notesMasterId r:id="rId15"/>
  </p:notesMasterIdLst>
  <p:handoutMasterIdLst>
    <p:handoutMasterId r:id="rId16"/>
  </p:handoutMasterIdLst>
  <p:sldIdLst>
    <p:sldId id="385" r:id="rId5"/>
    <p:sldId id="256" r:id="rId6"/>
    <p:sldId id="386" r:id="rId7"/>
    <p:sldId id="384" r:id="rId8"/>
    <p:sldId id="389" r:id="rId9"/>
    <p:sldId id="394" r:id="rId10"/>
    <p:sldId id="395" r:id="rId11"/>
    <p:sldId id="261" r:id="rId12"/>
    <p:sldId id="365" r:id="rId13"/>
    <p:sldId id="388" r:id="rId14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0634" autoAdjust="0"/>
  </p:normalViewPr>
  <p:slideViewPr>
    <p:cSldViewPr>
      <p:cViewPr varScale="1">
        <p:scale>
          <a:sx n="124" d="100"/>
          <a:sy n="124" d="100"/>
        </p:scale>
        <p:origin x="176" y="4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016" y="5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29F1-777F-40C9-B76D-853A274FD049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C777C-7ACD-404D-AD15-611DF1F7A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87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67F2-7D4A-4FBF-A81B-AC452800A111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DC38-513D-4089-9ADA-B07D037222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2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Cover</a:t>
            </a:r>
            <a:r>
              <a:rPr lang="en-GB" baseline="0" noProof="0" dirty="0"/>
              <a:t> slide</a:t>
            </a:r>
            <a:r>
              <a:rPr lang="en-GB" noProof="0" dirty="0"/>
              <a:t>, you can choose</a:t>
            </a:r>
            <a:r>
              <a:rPr lang="en-GB" baseline="0" noProof="0" dirty="0"/>
              <a:t> a version by clicking the right side of the mouse -&gt;”Adjustment”.</a:t>
            </a:r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33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26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Add notes here.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98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>
                <a:solidFill>
                  <a:srgbClr val="FF0000"/>
                </a:solidFill>
              </a:rPr>
              <a:t>Background picture can be changed by changing the background that will be under the entire slide, with the white area locked in the same position. You can choose a new slide from the upper menu -&gt; New slide. The elements are locked to the basic slide view; if you wish to move the white border to right or left, copy the slide in the basic view.</a:t>
            </a:r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09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Model</a:t>
            </a:r>
            <a:r>
              <a:rPr lang="en-US" baseline="0" noProof="0" dirty="0"/>
              <a:t> page of how numerical information can be presented.</a:t>
            </a:r>
            <a:endParaRPr lang="en-US" noProof="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133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>
                <a:solidFill>
                  <a:srgbClr val="FF0000"/>
                </a:solidFill>
              </a:rPr>
              <a:t>Background picture can be changed </a:t>
            </a:r>
            <a:r>
              <a:rPr lang="en-US" baseline="0" noProof="0">
                <a:solidFill>
                  <a:srgbClr val="FF0000"/>
                </a:solidFill>
              </a:rPr>
              <a:t>by changing </a:t>
            </a:r>
            <a:r>
              <a:rPr lang="en-US" baseline="0" noProof="0" dirty="0">
                <a:solidFill>
                  <a:srgbClr val="FF0000"/>
                </a:solidFill>
              </a:rPr>
              <a:t>the background that will be under the entire slide, with the white area locked in the same position. You can choose a new slide from the upper menu -&gt; New slide. The elements are locked to the basic slide view; if you wish to move the white border to right or left, copy the slide in the basic view.</a:t>
            </a:r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383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>
                <a:solidFill>
                  <a:srgbClr val="FF0000"/>
                </a:solidFill>
              </a:rPr>
              <a:t>Background picture can be changed by changing the background that will be under the entire slide, with the white area locked in the same position. You can choose a new slide from the upper menu -&gt; New slide. The elements are locked to the basic slide view; if you wish to move the white border to right or left, copy the slide in the basic view.</a:t>
            </a:r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61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Model</a:t>
            </a:r>
            <a:r>
              <a:rPr lang="en-US" baseline="0" noProof="0" dirty="0"/>
              <a:t> page of how some important messages can be highlighted.</a:t>
            </a:r>
            <a:endParaRPr lang="en-US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376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On the last thank</a:t>
            </a:r>
            <a:r>
              <a:rPr lang="en-US" baseline="0" noProof="0" dirty="0"/>
              <a:t> you -page there is a ubc.net address ready + room for your own contact details. Background can be changed by clicking the right side of the mouse -&gt; edit background.</a:t>
            </a:r>
            <a:endParaRPr lang="en-US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33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124672" y="4746178"/>
            <a:ext cx="15121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28.9.2020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283578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blu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4355976" y="0"/>
            <a:ext cx="4788024" cy="451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645026" y="1417828"/>
            <a:ext cx="4452678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9982"/>
            <a:ext cx="1450974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5292080" cy="4659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</p:spTree>
    <p:extLst>
      <p:ext uri="{BB962C8B-B14F-4D97-AF65-F5344CB8AC3E}">
        <p14:creationId xmlns:p14="http://schemas.microsoft.com/office/powerpoint/2010/main" val="91417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blu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5292080" cy="4659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9982"/>
            <a:ext cx="1450974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6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+  2 ti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4040188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</a:t>
            </a:r>
          </a:p>
          <a:p>
            <a:pPr lvl="0"/>
            <a:r>
              <a:rPr lang="fi-FI" dirty="0"/>
              <a:t>1 tähän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408484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2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408484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29540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vas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5209728" y="195486"/>
            <a:ext cx="3898776" cy="114528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98928" y="1417828"/>
            <a:ext cx="3898776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617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012160" y="196515"/>
            <a:ext cx="2871415" cy="3455355"/>
          </a:xfrm>
          <a:custGeom>
            <a:avLst/>
            <a:gdLst>
              <a:gd name="T0" fmla="*/ 7183 w 8370"/>
              <a:gd name="T1" fmla="*/ 4011 h 10069"/>
              <a:gd name="T2" fmla="*/ 4867 w 8370"/>
              <a:gd name="T3" fmla="*/ 3366 h 10069"/>
              <a:gd name="T4" fmla="*/ 5781 w 8370"/>
              <a:gd name="T5" fmla="*/ 584 h 10069"/>
              <a:gd name="T6" fmla="*/ 4543 w 8370"/>
              <a:gd name="T7" fmla="*/ 974 h 10069"/>
              <a:gd name="T8" fmla="*/ 3361 w 8370"/>
              <a:gd name="T9" fmla="*/ 3371 h 10069"/>
              <a:gd name="T10" fmla="*/ 3408 w 8370"/>
              <a:gd name="T11" fmla="*/ 4326 h 10069"/>
              <a:gd name="T12" fmla="*/ 3775 w 8370"/>
              <a:gd name="T13" fmla="*/ 5206 h 10069"/>
              <a:gd name="T14" fmla="*/ 3079 w 8370"/>
              <a:gd name="T15" fmla="*/ 6986 h 10069"/>
              <a:gd name="T16" fmla="*/ 2660 w 8370"/>
              <a:gd name="T17" fmla="*/ 7937 h 10069"/>
              <a:gd name="T18" fmla="*/ 2179 w 8370"/>
              <a:gd name="T19" fmla="*/ 8544 h 10069"/>
              <a:gd name="T20" fmla="*/ 1591 w 8370"/>
              <a:gd name="T21" fmla="*/ 8327 h 10069"/>
              <a:gd name="T22" fmla="*/ 1455 w 8370"/>
              <a:gd name="T23" fmla="*/ 7668 h 10069"/>
              <a:gd name="T24" fmla="*/ 612 w 8370"/>
              <a:gd name="T25" fmla="*/ 6590 h 10069"/>
              <a:gd name="T26" fmla="*/ 443 w 8370"/>
              <a:gd name="T27" fmla="*/ 7584 h 10069"/>
              <a:gd name="T28" fmla="*/ 344 w 8370"/>
              <a:gd name="T29" fmla="*/ 8177 h 10069"/>
              <a:gd name="T30" fmla="*/ 490 w 8370"/>
              <a:gd name="T31" fmla="*/ 9457 h 10069"/>
              <a:gd name="T32" fmla="*/ 880 w 8370"/>
              <a:gd name="T33" fmla="*/ 9608 h 10069"/>
              <a:gd name="T34" fmla="*/ 1535 w 8370"/>
              <a:gd name="T35" fmla="*/ 9372 h 10069"/>
              <a:gd name="T36" fmla="*/ 1600 w 8370"/>
              <a:gd name="T37" fmla="*/ 9518 h 10069"/>
              <a:gd name="T38" fmla="*/ 2311 w 8370"/>
              <a:gd name="T39" fmla="*/ 10069 h 10069"/>
              <a:gd name="T40" fmla="*/ 3912 w 8370"/>
              <a:gd name="T41" fmla="*/ 8953 h 10069"/>
              <a:gd name="T42" fmla="*/ 4100 w 8370"/>
              <a:gd name="T43" fmla="*/ 9273 h 10069"/>
              <a:gd name="T44" fmla="*/ 4359 w 8370"/>
              <a:gd name="T45" fmla="*/ 9372 h 10069"/>
              <a:gd name="T46" fmla="*/ 4547 w 8370"/>
              <a:gd name="T47" fmla="*/ 9434 h 10069"/>
              <a:gd name="T48" fmla="*/ 4707 w 8370"/>
              <a:gd name="T49" fmla="*/ 8836 h 10069"/>
              <a:gd name="T50" fmla="*/ 5578 w 8370"/>
              <a:gd name="T51" fmla="*/ 6459 h 10069"/>
              <a:gd name="T52" fmla="*/ 6322 w 8370"/>
              <a:gd name="T53" fmla="*/ 6011 h 10069"/>
              <a:gd name="T54" fmla="*/ 7164 w 8370"/>
              <a:gd name="T55" fmla="*/ 4787 h 10069"/>
              <a:gd name="T56" fmla="*/ 259 w 8370"/>
              <a:gd name="T57" fmla="*/ 8789 h 10069"/>
              <a:gd name="T58" fmla="*/ 259 w 8370"/>
              <a:gd name="T59" fmla="*/ 8789 h 10069"/>
              <a:gd name="T60" fmla="*/ 475 w 8370"/>
              <a:gd name="T61" fmla="*/ 9001 h 10069"/>
              <a:gd name="T62" fmla="*/ 918 w 8370"/>
              <a:gd name="T63" fmla="*/ 9043 h 10069"/>
              <a:gd name="T64" fmla="*/ 1069 w 8370"/>
              <a:gd name="T65" fmla="*/ 9283 h 10069"/>
              <a:gd name="T66" fmla="*/ 1186 w 8370"/>
              <a:gd name="T67" fmla="*/ 8991 h 10069"/>
              <a:gd name="T68" fmla="*/ 1238 w 8370"/>
              <a:gd name="T69" fmla="*/ 8544 h 10069"/>
              <a:gd name="T70" fmla="*/ 1191 w 8370"/>
              <a:gd name="T71" fmla="*/ 8869 h 10069"/>
              <a:gd name="T72" fmla="*/ 758 w 8370"/>
              <a:gd name="T73" fmla="*/ 8450 h 10069"/>
              <a:gd name="T74" fmla="*/ 1012 w 8370"/>
              <a:gd name="T75" fmla="*/ 8106 h 10069"/>
              <a:gd name="T76" fmla="*/ 1375 w 8370"/>
              <a:gd name="T77" fmla="*/ 8012 h 10069"/>
              <a:gd name="T78" fmla="*/ 1643 w 8370"/>
              <a:gd name="T79" fmla="*/ 9471 h 10069"/>
              <a:gd name="T80" fmla="*/ 2278 w 8370"/>
              <a:gd name="T81" fmla="*/ 9914 h 10069"/>
              <a:gd name="T82" fmla="*/ 2330 w 8370"/>
              <a:gd name="T83" fmla="*/ 9716 h 10069"/>
              <a:gd name="T84" fmla="*/ 2547 w 8370"/>
              <a:gd name="T85" fmla="*/ 8920 h 10069"/>
              <a:gd name="T86" fmla="*/ 3281 w 8370"/>
              <a:gd name="T87" fmla="*/ 6976 h 10069"/>
              <a:gd name="T88" fmla="*/ 3733 w 8370"/>
              <a:gd name="T89" fmla="*/ 6802 h 10069"/>
              <a:gd name="T90" fmla="*/ 4510 w 8370"/>
              <a:gd name="T91" fmla="*/ 4712 h 10069"/>
              <a:gd name="T92" fmla="*/ 4434 w 8370"/>
              <a:gd name="T93" fmla="*/ 4387 h 10069"/>
              <a:gd name="T94" fmla="*/ 4543 w 8370"/>
              <a:gd name="T95" fmla="*/ 4656 h 10069"/>
              <a:gd name="T96" fmla="*/ 5569 w 8370"/>
              <a:gd name="T97" fmla="*/ 5395 h 10069"/>
              <a:gd name="T98" fmla="*/ 5588 w 8370"/>
              <a:gd name="T99" fmla="*/ 5564 h 10069"/>
              <a:gd name="T100" fmla="*/ 5258 w 8370"/>
              <a:gd name="T101" fmla="*/ 5423 h 10069"/>
              <a:gd name="T102" fmla="*/ 5305 w 8370"/>
              <a:gd name="T103" fmla="*/ 6341 h 10069"/>
              <a:gd name="T104" fmla="*/ 5220 w 8370"/>
              <a:gd name="T105" fmla="*/ 6002 h 10069"/>
              <a:gd name="T106" fmla="*/ 5404 w 8370"/>
              <a:gd name="T107" fmla="*/ 5856 h 10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70" h="10069">
                <a:moveTo>
                  <a:pt x="8370" y="4213"/>
                </a:moveTo>
                <a:lnTo>
                  <a:pt x="8210" y="4044"/>
                </a:lnTo>
                <a:lnTo>
                  <a:pt x="7866" y="4081"/>
                </a:lnTo>
                <a:lnTo>
                  <a:pt x="7527" y="3884"/>
                </a:lnTo>
                <a:lnTo>
                  <a:pt x="7183" y="4011"/>
                </a:lnTo>
                <a:lnTo>
                  <a:pt x="7108" y="3940"/>
                </a:lnTo>
                <a:lnTo>
                  <a:pt x="6331" y="4364"/>
                </a:lnTo>
                <a:lnTo>
                  <a:pt x="5352" y="4632"/>
                </a:lnTo>
                <a:lnTo>
                  <a:pt x="4783" y="4020"/>
                </a:lnTo>
                <a:lnTo>
                  <a:pt x="4867" y="3366"/>
                </a:lnTo>
                <a:lnTo>
                  <a:pt x="4594" y="2693"/>
                </a:lnTo>
                <a:lnTo>
                  <a:pt x="4740" y="2057"/>
                </a:lnTo>
                <a:lnTo>
                  <a:pt x="5329" y="1313"/>
                </a:lnTo>
                <a:lnTo>
                  <a:pt x="5588" y="692"/>
                </a:lnTo>
                <a:lnTo>
                  <a:pt x="5781" y="584"/>
                </a:lnTo>
                <a:lnTo>
                  <a:pt x="5696" y="99"/>
                </a:lnTo>
                <a:lnTo>
                  <a:pt x="5230" y="0"/>
                </a:lnTo>
                <a:lnTo>
                  <a:pt x="5060" y="104"/>
                </a:lnTo>
                <a:lnTo>
                  <a:pt x="4891" y="0"/>
                </a:lnTo>
                <a:lnTo>
                  <a:pt x="4543" y="974"/>
                </a:lnTo>
                <a:lnTo>
                  <a:pt x="4684" y="1102"/>
                </a:lnTo>
                <a:lnTo>
                  <a:pt x="4420" y="1690"/>
                </a:lnTo>
                <a:lnTo>
                  <a:pt x="3563" y="2575"/>
                </a:lnTo>
                <a:lnTo>
                  <a:pt x="3281" y="3352"/>
                </a:lnTo>
                <a:lnTo>
                  <a:pt x="3361" y="3371"/>
                </a:lnTo>
                <a:lnTo>
                  <a:pt x="3314" y="3517"/>
                </a:lnTo>
                <a:lnTo>
                  <a:pt x="3248" y="3517"/>
                </a:lnTo>
                <a:lnTo>
                  <a:pt x="3380" y="4223"/>
                </a:lnTo>
                <a:lnTo>
                  <a:pt x="3418" y="4213"/>
                </a:lnTo>
                <a:lnTo>
                  <a:pt x="3408" y="4326"/>
                </a:lnTo>
                <a:lnTo>
                  <a:pt x="3455" y="4359"/>
                </a:lnTo>
                <a:lnTo>
                  <a:pt x="3483" y="4293"/>
                </a:lnTo>
                <a:lnTo>
                  <a:pt x="3592" y="4284"/>
                </a:lnTo>
                <a:lnTo>
                  <a:pt x="4100" y="4905"/>
                </a:lnTo>
                <a:lnTo>
                  <a:pt x="3775" y="5206"/>
                </a:lnTo>
                <a:lnTo>
                  <a:pt x="3865" y="5503"/>
                </a:lnTo>
                <a:lnTo>
                  <a:pt x="3323" y="5842"/>
                </a:lnTo>
                <a:lnTo>
                  <a:pt x="3196" y="6002"/>
                </a:lnTo>
                <a:lnTo>
                  <a:pt x="3163" y="6835"/>
                </a:lnTo>
                <a:lnTo>
                  <a:pt x="3079" y="6986"/>
                </a:lnTo>
                <a:lnTo>
                  <a:pt x="3121" y="7047"/>
                </a:lnTo>
                <a:lnTo>
                  <a:pt x="3121" y="7132"/>
                </a:lnTo>
                <a:lnTo>
                  <a:pt x="2820" y="7988"/>
                </a:lnTo>
                <a:lnTo>
                  <a:pt x="2777" y="7988"/>
                </a:lnTo>
                <a:lnTo>
                  <a:pt x="2660" y="7937"/>
                </a:lnTo>
                <a:lnTo>
                  <a:pt x="2325" y="7951"/>
                </a:lnTo>
                <a:lnTo>
                  <a:pt x="2372" y="8050"/>
                </a:lnTo>
                <a:lnTo>
                  <a:pt x="2227" y="8059"/>
                </a:lnTo>
                <a:lnTo>
                  <a:pt x="2179" y="8365"/>
                </a:lnTo>
                <a:lnTo>
                  <a:pt x="2179" y="8544"/>
                </a:lnTo>
                <a:lnTo>
                  <a:pt x="2024" y="8624"/>
                </a:lnTo>
                <a:lnTo>
                  <a:pt x="2001" y="8563"/>
                </a:lnTo>
                <a:lnTo>
                  <a:pt x="1751" y="8647"/>
                </a:lnTo>
                <a:lnTo>
                  <a:pt x="1544" y="8577"/>
                </a:lnTo>
                <a:lnTo>
                  <a:pt x="1591" y="8327"/>
                </a:lnTo>
                <a:lnTo>
                  <a:pt x="1375" y="7871"/>
                </a:lnTo>
                <a:lnTo>
                  <a:pt x="1375" y="7838"/>
                </a:lnTo>
                <a:lnTo>
                  <a:pt x="1591" y="7913"/>
                </a:lnTo>
                <a:lnTo>
                  <a:pt x="1422" y="7720"/>
                </a:lnTo>
                <a:lnTo>
                  <a:pt x="1455" y="7668"/>
                </a:lnTo>
                <a:lnTo>
                  <a:pt x="1506" y="7659"/>
                </a:lnTo>
                <a:lnTo>
                  <a:pt x="1520" y="7508"/>
                </a:lnTo>
                <a:lnTo>
                  <a:pt x="1440" y="7508"/>
                </a:lnTo>
                <a:lnTo>
                  <a:pt x="1040" y="6614"/>
                </a:lnTo>
                <a:lnTo>
                  <a:pt x="612" y="6590"/>
                </a:lnTo>
                <a:lnTo>
                  <a:pt x="490" y="6694"/>
                </a:lnTo>
                <a:lnTo>
                  <a:pt x="551" y="6859"/>
                </a:lnTo>
                <a:lnTo>
                  <a:pt x="551" y="6943"/>
                </a:lnTo>
                <a:lnTo>
                  <a:pt x="414" y="7292"/>
                </a:lnTo>
                <a:lnTo>
                  <a:pt x="443" y="7584"/>
                </a:lnTo>
                <a:lnTo>
                  <a:pt x="612" y="7588"/>
                </a:lnTo>
                <a:lnTo>
                  <a:pt x="673" y="7673"/>
                </a:lnTo>
                <a:lnTo>
                  <a:pt x="537" y="7913"/>
                </a:lnTo>
                <a:lnTo>
                  <a:pt x="428" y="7838"/>
                </a:lnTo>
                <a:lnTo>
                  <a:pt x="344" y="8177"/>
                </a:lnTo>
                <a:lnTo>
                  <a:pt x="61" y="8544"/>
                </a:lnTo>
                <a:lnTo>
                  <a:pt x="0" y="8808"/>
                </a:lnTo>
                <a:lnTo>
                  <a:pt x="231" y="9081"/>
                </a:lnTo>
                <a:lnTo>
                  <a:pt x="231" y="9283"/>
                </a:lnTo>
                <a:lnTo>
                  <a:pt x="490" y="9457"/>
                </a:lnTo>
                <a:lnTo>
                  <a:pt x="650" y="9401"/>
                </a:lnTo>
                <a:lnTo>
                  <a:pt x="673" y="9561"/>
                </a:lnTo>
                <a:lnTo>
                  <a:pt x="527" y="9702"/>
                </a:lnTo>
                <a:lnTo>
                  <a:pt x="800" y="9740"/>
                </a:lnTo>
                <a:lnTo>
                  <a:pt x="880" y="9608"/>
                </a:lnTo>
                <a:lnTo>
                  <a:pt x="1139" y="9565"/>
                </a:lnTo>
                <a:lnTo>
                  <a:pt x="1346" y="9306"/>
                </a:lnTo>
                <a:lnTo>
                  <a:pt x="1426" y="9330"/>
                </a:lnTo>
                <a:lnTo>
                  <a:pt x="1492" y="9349"/>
                </a:lnTo>
                <a:lnTo>
                  <a:pt x="1535" y="9372"/>
                </a:lnTo>
                <a:lnTo>
                  <a:pt x="1558" y="9377"/>
                </a:lnTo>
                <a:lnTo>
                  <a:pt x="1577" y="9396"/>
                </a:lnTo>
                <a:lnTo>
                  <a:pt x="1586" y="9420"/>
                </a:lnTo>
                <a:lnTo>
                  <a:pt x="1591" y="9448"/>
                </a:lnTo>
                <a:lnTo>
                  <a:pt x="1600" y="9518"/>
                </a:lnTo>
                <a:lnTo>
                  <a:pt x="1610" y="9561"/>
                </a:lnTo>
                <a:lnTo>
                  <a:pt x="1779" y="9589"/>
                </a:lnTo>
                <a:lnTo>
                  <a:pt x="1859" y="9631"/>
                </a:lnTo>
                <a:lnTo>
                  <a:pt x="1944" y="9895"/>
                </a:lnTo>
                <a:lnTo>
                  <a:pt x="2311" y="10069"/>
                </a:lnTo>
                <a:lnTo>
                  <a:pt x="2429" y="9678"/>
                </a:lnTo>
                <a:lnTo>
                  <a:pt x="3041" y="9448"/>
                </a:lnTo>
                <a:lnTo>
                  <a:pt x="3126" y="9259"/>
                </a:lnTo>
                <a:lnTo>
                  <a:pt x="3530" y="9033"/>
                </a:lnTo>
                <a:lnTo>
                  <a:pt x="3912" y="8953"/>
                </a:lnTo>
                <a:lnTo>
                  <a:pt x="4270" y="9137"/>
                </a:lnTo>
                <a:lnTo>
                  <a:pt x="4270" y="9179"/>
                </a:lnTo>
                <a:lnTo>
                  <a:pt x="4232" y="9179"/>
                </a:lnTo>
                <a:lnTo>
                  <a:pt x="4044" y="9114"/>
                </a:lnTo>
                <a:lnTo>
                  <a:pt x="4100" y="9273"/>
                </a:lnTo>
                <a:lnTo>
                  <a:pt x="4180" y="9311"/>
                </a:lnTo>
                <a:lnTo>
                  <a:pt x="4237" y="9344"/>
                </a:lnTo>
                <a:lnTo>
                  <a:pt x="4279" y="9372"/>
                </a:lnTo>
                <a:lnTo>
                  <a:pt x="4317" y="9382"/>
                </a:lnTo>
                <a:lnTo>
                  <a:pt x="4359" y="9372"/>
                </a:lnTo>
                <a:lnTo>
                  <a:pt x="4401" y="9358"/>
                </a:lnTo>
                <a:lnTo>
                  <a:pt x="4641" y="9137"/>
                </a:lnTo>
                <a:lnTo>
                  <a:pt x="4698" y="9142"/>
                </a:lnTo>
                <a:lnTo>
                  <a:pt x="4486" y="9410"/>
                </a:lnTo>
                <a:lnTo>
                  <a:pt x="4547" y="9434"/>
                </a:lnTo>
                <a:lnTo>
                  <a:pt x="4891" y="9048"/>
                </a:lnTo>
                <a:lnTo>
                  <a:pt x="4801" y="9033"/>
                </a:lnTo>
                <a:lnTo>
                  <a:pt x="4759" y="9090"/>
                </a:lnTo>
                <a:lnTo>
                  <a:pt x="4717" y="9071"/>
                </a:lnTo>
                <a:lnTo>
                  <a:pt x="4707" y="8836"/>
                </a:lnTo>
                <a:lnTo>
                  <a:pt x="4938" y="8812"/>
                </a:lnTo>
                <a:lnTo>
                  <a:pt x="5164" y="8257"/>
                </a:lnTo>
                <a:lnTo>
                  <a:pt x="5032" y="7541"/>
                </a:lnTo>
                <a:lnTo>
                  <a:pt x="5211" y="6623"/>
                </a:lnTo>
                <a:lnTo>
                  <a:pt x="5578" y="6459"/>
                </a:lnTo>
                <a:lnTo>
                  <a:pt x="5856" y="6689"/>
                </a:lnTo>
                <a:lnTo>
                  <a:pt x="5955" y="6948"/>
                </a:lnTo>
                <a:lnTo>
                  <a:pt x="6374" y="6750"/>
                </a:lnTo>
                <a:lnTo>
                  <a:pt x="6261" y="6261"/>
                </a:lnTo>
                <a:lnTo>
                  <a:pt x="6322" y="6011"/>
                </a:lnTo>
                <a:lnTo>
                  <a:pt x="6237" y="5832"/>
                </a:lnTo>
                <a:lnTo>
                  <a:pt x="5992" y="5894"/>
                </a:lnTo>
                <a:lnTo>
                  <a:pt x="5781" y="5244"/>
                </a:lnTo>
                <a:lnTo>
                  <a:pt x="6665" y="4693"/>
                </a:lnTo>
                <a:lnTo>
                  <a:pt x="7164" y="4787"/>
                </a:lnTo>
                <a:lnTo>
                  <a:pt x="7583" y="4679"/>
                </a:lnTo>
                <a:lnTo>
                  <a:pt x="7546" y="4458"/>
                </a:lnTo>
                <a:lnTo>
                  <a:pt x="7908" y="4213"/>
                </a:lnTo>
                <a:lnTo>
                  <a:pt x="8370" y="4213"/>
                </a:lnTo>
                <a:close/>
                <a:moveTo>
                  <a:pt x="259" y="8789"/>
                </a:moveTo>
                <a:lnTo>
                  <a:pt x="188" y="8436"/>
                </a:lnTo>
                <a:lnTo>
                  <a:pt x="443" y="8389"/>
                </a:lnTo>
                <a:lnTo>
                  <a:pt x="635" y="8713"/>
                </a:lnTo>
                <a:lnTo>
                  <a:pt x="414" y="8883"/>
                </a:lnTo>
                <a:lnTo>
                  <a:pt x="259" y="8789"/>
                </a:lnTo>
                <a:close/>
                <a:moveTo>
                  <a:pt x="475" y="9001"/>
                </a:moveTo>
                <a:lnTo>
                  <a:pt x="598" y="8784"/>
                </a:lnTo>
                <a:lnTo>
                  <a:pt x="664" y="8798"/>
                </a:lnTo>
                <a:lnTo>
                  <a:pt x="565" y="9071"/>
                </a:lnTo>
                <a:lnTo>
                  <a:pt x="475" y="9001"/>
                </a:lnTo>
                <a:close/>
                <a:moveTo>
                  <a:pt x="880" y="9250"/>
                </a:moveTo>
                <a:lnTo>
                  <a:pt x="640" y="9071"/>
                </a:lnTo>
                <a:lnTo>
                  <a:pt x="739" y="8968"/>
                </a:lnTo>
                <a:lnTo>
                  <a:pt x="871" y="9071"/>
                </a:lnTo>
                <a:lnTo>
                  <a:pt x="918" y="9043"/>
                </a:lnTo>
                <a:lnTo>
                  <a:pt x="979" y="9066"/>
                </a:lnTo>
                <a:lnTo>
                  <a:pt x="1026" y="9222"/>
                </a:lnTo>
                <a:lnTo>
                  <a:pt x="880" y="9250"/>
                </a:lnTo>
                <a:close/>
                <a:moveTo>
                  <a:pt x="1116" y="9283"/>
                </a:moveTo>
                <a:lnTo>
                  <a:pt x="1069" y="9283"/>
                </a:lnTo>
                <a:lnTo>
                  <a:pt x="1017" y="9010"/>
                </a:lnTo>
                <a:lnTo>
                  <a:pt x="1167" y="9071"/>
                </a:lnTo>
                <a:lnTo>
                  <a:pt x="1116" y="9283"/>
                </a:lnTo>
                <a:close/>
                <a:moveTo>
                  <a:pt x="1200" y="9033"/>
                </a:moveTo>
                <a:lnTo>
                  <a:pt x="1186" y="8991"/>
                </a:lnTo>
                <a:lnTo>
                  <a:pt x="1309" y="8869"/>
                </a:lnTo>
                <a:lnTo>
                  <a:pt x="1393" y="8972"/>
                </a:lnTo>
                <a:lnTo>
                  <a:pt x="1200" y="9033"/>
                </a:lnTo>
                <a:close/>
                <a:moveTo>
                  <a:pt x="1285" y="8389"/>
                </a:moveTo>
                <a:lnTo>
                  <a:pt x="1238" y="8544"/>
                </a:lnTo>
                <a:lnTo>
                  <a:pt x="1323" y="8600"/>
                </a:lnTo>
                <a:lnTo>
                  <a:pt x="1313" y="8737"/>
                </a:lnTo>
                <a:lnTo>
                  <a:pt x="1224" y="8737"/>
                </a:lnTo>
                <a:lnTo>
                  <a:pt x="1177" y="8836"/>
                </a:lnTo>
                <a:lnTo>
                  <a:pt x="1191" y="8869"/>
                </a:lnTo>
                <a:lnTo>
                  <a:pt x="1177" y="8944"/>
                </a:lnTo>
                <a:lnTo>
                  <a:pt x="1069" y="8949"/>
                </a:lnTo>
                <a:lnTo>
                  <a:pt x="1012" y="8808"/>
                </a:lnTo>
                <a:lnTo>
                  <a:pt x="772" y="8732"/>
                </a:lnTo>
                <a:lnTo>
                  <a:pt x="758" y="8450"/>
                </a:lnTo>
                <a:lnTo>
                  <a:pt x="650" y="8247"/>
                </a:lnTo>
                <a:lnTo>
                  <a:pt x="908" y="8177"/>
                </a:lnTo>
                <a:lnTo>
                  <a:pt x="786" y="8125"/>
                </a:lnTo>
                <a:lnTo>
                  <a:pt x="810" y="8054"/>
                </a:lnTo>
                <a:lnTo>
                  <a:pt x="1012" y="8106"/>
                </a:lnTo>
                <a:lnTo>
                  <a:pt x="1050" y="8327"/>
                </a:lnTo>
                <a:lnTo>
                  <a:pt x="1205" y="8309"/>
                </a:lnTo>
                <a:lnTo>
                  <a:pt x="1125" y="8035"/>
                </a:lnTo>
                <a:lnTo>
                  <a:pt x="1229" y="7960"/>
                </a:lnTo>
                <a:lnTo>
                  <a:pt x="1375" y="8012"/>
                </a:lnTo>
                <a:lnTo>
                  <a:pt x="1393" y="8389"/>
                </a:lnTo>
                <a:lnTo>
                  <a:pt x="1285" y="8389"/>
                </a:lnTo>
                <a:close/>
                <a:moveTo>
                  <a:pt x="1897" y="9434"/>
                </a:moveTo>
                <a:lnTo>
                  <a:pt x="1761" y="9518"/>
                </a:lnTo>
                <a:lnTo>
                  <a:pt x="1643" y="9471"/>
                </a:lnTo>
                <a:lnTo>
                  <a:pt x="1657" y="9179"/>
                </a:lnTo>
                <a:lnTo>
                  <a:pt x="1897" y="9283"/>
                </a:lnTo>
                <a:lnTo>
                  <a:pt x="1836" y="9354"/>
                </a:lnTo>
                <a:lnTo>
                  <a:pt x="1897" y="9434"/>
                </a:lnTo>
                <a:close/>
                <a:moveTo>
                  <a:pt x="2278" y="9914"/>
                </a:moveTo>
                <a:lnTo>
                  <a:pt x="2147" y="9918"/>
                </a:lnTo>
                <a:lnTo>
                  <a:pt x="1972" y="9838"/>
                </a:lnTo>
                <a:lnTo>
                  <a:pt x="1949" y="9627"/>
                </a:lnTo>
                <a:lnTo>
                  <a:pt x="2142" y="9763"/>
                </a:lnTo>
                <a:lnTo>
                  <a:pt x="2330" y="9716"/>
                </a:lnTo>
                <a:lnTo>
                  <a:pt x="2278" y="9914"/>
                </a:lnTo>
                <a:close/>
                <a:moveTo>
                  <a:pt x="2325" y="8836"/>
                </a:moveTo>
                <a:lnTo>
                  <a:pt x="2372" y="8647"/>
                </a:lnTo>
                <a:lnTo>
                  <a:pt x="2528" y="8751"/>
                </a:lnTo>
                <a:lnTo>
                  <a:pt x="2547" y="8920"/>
                </a:lnTo>
                <a:lnTo>
                  <a:pt x="2325" y="8836"/>
                </a:lnTo>
                <a:close/>
                <a:moveTo>
                  <a:pt x="3097" y="7904"/>
                </a:moveTo>
                <a:lnTo>
                  <a:pt x="3041" y="7904"/>
                </a:lnTo>
                <a:lnTo>
                  <a:pt x="3064" y="7494"/>
                </a:lnTo>
                <a:lnTo>
                  <a:pt x="3281" y="6976"/>
                </a:lnTo>
                <a:lnTo>
                  <a:pt x="3361" y="6986"/>
                </a:lnTo>
                <a:lnTo>
                  <a:pt x="3097" y="7904"/>
                </a:lnTo>
                <a:close/>
                <a:moveTo>
                  <a:pt x="4161" y="6859"/>
                </a:moveTo>
                <a:lnTo>
                  <a:pt x="3813" y="7372"/>
                </a:lnTo>
                <a:lnTo>
                  <a:pt x="3733" y="6802"/>
                </a:lnTo>
                <a:lnTo>
                  <a:pt x="3968" y="6411"/>
                </a:lnTo>
                <a:lnTo>
                  <a:pt x="4265" y="6397"/>
                </a:lnTo>
                <a:lnTo>
                  <a:pt x="4067" y="6647"/>
                </a:lnTo>
                <a:lnTo>
                  <a:pt x="4161" y="6859"/>
                </a:lnTo>
                <a:close/>
                <a:moveTo>
                  <a:pt x="4510" y="4712"/>
                </a:moveTo>
                <a:lnTo>
                  <a:pt x="4387" y="4632"/>
                </a:lnTo>
                <a:lnTo>
                  <a:pt x="4312" y="4670"/>
                </a:lnTo>
                <a:lnTo>
                  <a:pt x="4265" y="4458"/>
                </a:lnTo>
                <a:lnTo>
                  <a:pt x="4340" y="4340"/>
                </a:lnTo>
                <a:lnTo>
                  <a:pt x="4434" y="4387"/>
                </a:lnTo>
                <a:lnTo>
                  <a:pt x="4495" y="4387"/>
                </a:lnTo>
                <a:lnTo>
                  <a:pt x="4505" y="4458"/>
                </a:lnTo>
                <a:lnTo>
                  <a:pt x="4463" y="4496"/>
                </a:lnTo>
                <a:lnTo>
                  <a:pt x="4458" y="4599"/>
                </a:lnTo>
                <a:lnTo>
                  <a:pt x="4543" y="4656"/>
                </a:lnTo>
                <a:lnTo>
                  <a:pt x="4510" y="4712"/>
                </a:lnTo>
                <a:close/>
                <a:moveTo>
                  <a:pt x="5427" y="5418"/>
                </a:moveTo>
                <a:lnTo>
                  <a:pt x="5451" y="5352"/>
                </a:lnTo>
                <a:lnTo>
                  <a:pt x="5569" y="5352"/>
                </a:lnTo>
                <a:lnTo>
                  <a:pt x="5569" y="5395"/>
                </a:lnTo>
                <a:lnTo>
                  <a:pt x="5602" y="5399"/>
                </a:lnTo>
                <a:lnTo>
                  <a:pt x="5625" y="5371"/>
                </a:lnTo>
                <a:lnTo>
                  <a:pt x="5663" y="5390"/>
                </a:lnTo>
                <a:lnTo>
                  <a:pt x="5710" y="5526"/>
                </a:lnTo>
                <a:lnTo>
                  <a:pt x="5588" y="5564"/>
                </a:lnTo>
                <a:lnTo>
                  <a:pt x="5578" y="5635"/>
                </a:lnTo>
                <a:lnTo>
                  <a:pt x="5489" y="5691"/>
                </a:lnTo>
                <a:lnTo>
                  <a:pt x="5460" y="5564"/>
                </a:lnTo>
                <a:lnTo>
                  <a:pt x="5267" y="5503"/>
                </a:lnTo>
                <a:lnTo>
                  <a:pt x="5258" y="5423"/>
                </a:lnTo>
                <a:lnTo>
                  <a:pt x="5427" y="5418"/>
                </a:lnTo>
                <a:close/>
                <a:moveTo>
                  <a:pt x="5870" y="5842"/>
                </a:moveTo>
                <a:lnTo>
                  <a:pt x="5498" y="6171"/>
                </a:lnTo>
                <a:lnTo>
                  <a:pt x="5489" y="6336"/>
                </a:lnTo>
                <a:lnTo>
                  <a:pt x="5305" y="6341"/>
                </a:lnTo>
                <a:lnTo>
                  <a:pt x="5296" y="6223"/>
                </a:lnTo>
                <a:lnTo>
                  <a:pt x="5366" y="6138"/>
                </a:lnTo>
                <a:lnTo>
                  <a:pt x="5296" y="6082"/>
                </a:lnTo>
                <a:lnTo>
                  <a:pt x="5235" y="6106"/>
                </a:lnTo>
                <a:lnTo>
                  <a:pt x="5220" y="6002"/>
                </a:lnTo>
                <a:lnTo>
                  <a:pt x="5272" y="5941"/>
                </a:lnTo>
                <a:lnTo>
                  <a:pt x="5230" y="5856"/>
                </a:lnTo>
                <a:lnTo>
                  <a:pt x="5319" y="5795"/>
                </a:lnTo>
                <a:lnTo>
                  <a:pt x="5329" y="5856"/>
                </a:lnTo>
                <a:lnTo>
                  <a:pt x="5404" y="5856"/>
                </a:lnTo>
                <a:lnTo>
                  <a:pt x="5413" y="5743"/>
                </a:lnTo>
                <a:lnTo>
                  <a:pt x="5654" y="5682"/>
                </a:lnTo>
                <a:lnTo>
                  <a:pt x="5870" y="5842"/>
                </a:lnTo>
                <a:close/>
              </a:path>
            </a:pathLst>
          </a:custGeom>
          <a:solidFill>
            <a:srgbClr val="FFFFFF">
              <a:alpha val="3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09" y="699542"/>
            <a:ext cx="6564783" cy="936104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THANK YOU!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2715766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www.ubc.net</a:t>
            </a:r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3435846"/>
            <a:ext cx="6576504" cy="86409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Union of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Baltic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Wały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Jagiellońskie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1  |  80-853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Gdańsk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tel. +48 58 301 09 17  |  tel. +48 58 301 91 23  |  e-mail: info@ubc.net</a:t>
            </a:r>
          </a:p>
        </p:txBody>
      </p:sp>
    </p:spTree>
    <p:extLst>
      <p:ext uri="{BB962C8B-B14F-4D97-AF65-F5344CB8AC3E}">
        <p14:creationId xmlns:p14="http://schemas.microsoft.com/office/powerpoint/2010/main" val="34262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se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62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304881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11560" y="192367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0081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22023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1328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2571750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124672" y="4746178"/>
            <a:ext cx="15121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28.9.2020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1253878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82756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124672" y="4746178"/>
            <a:ext cx="1512168" cy="273844"/>
          </a:xfrm>
          <a:prstGeom prst="rect">
            <a:avLst/>
          </a:prstGeom>
        </p:spPr>
        <p:txBody>
          <a:bodyPr/>
          <a:lstStyle/>
          <a:p>
            <a:fld id="{CCD6DAD7-2959-4096-AC28-1D5DFEF4BE97}" type="datetime1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939311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9E66-5D51-654F-886D-8E7FC488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8796-B7C5-5241-8A27-DF37AA501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A8F8C-13FF-F045-9BDC-B6FF1E65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93D-395E-0340-8EE7-BF7852BE0CB0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4E2FB-6468-5A49-A71C-14394DFD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E3454-6715-5E46-B60B-DB271ADA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4504-5634-AD4D-A0E2-9109BE9E5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90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62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50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512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86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25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400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75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4970586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0222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440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594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956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63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676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280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689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017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347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225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+ 1 ti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Kaksi sisältöä, teksti + grafiikka tai 2 palstaa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059582"/>
            <a:ext cx="4038600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059582"/>
            <a:ext cx="4038600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voi myös tulla grafiikka tai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94618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760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689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363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570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33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770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30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556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614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08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ti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</p:spTree>
    <p:extLst>
      <p:ext uri="{BB962C8B-B14F-4D97-AF65-F5344CB8AC3E}">
        <p14:creationId xmlns:p14="http://schemas.microsoft.com/office/powerpoint/2010/main" val="1228967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745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8923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225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82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436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47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pa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-&gt;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-&gt; Tiedostosta</a:t>
            </a:r>
          </a:p>
        </p:txBody>
      </p:sp>
    </p:spTree>
    <p:extLst>
      <p:ext uri="{BB962C8B-B14F-4D97-AF65-F5344CB8AC3E}">
        <p14:creationId xmlns:p14="http://schemas.microsoft.com/office/powerpoint/2010/main" val="156413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le page image_blu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-&gt;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-&gt; Tiedostosta</a:t>
            </a:r>
          </a:p>
        </p:txBody>
      </p:sp>
      <p:sp>
        <p:nvSpPr>
          <p:cNvPr id="4" name="Suorakulmio 3"/>
          <p:cNvSpPr/>
          <p:nvPr userDrawn="1"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9982"/>
            <a:ext cx="1450974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2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le page silhou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395537" y="505334"/>
            <a:ext cx="4464496" cy="105830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95536" y="2859782"/>
            <a:ext cx="3729136" cy="12241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-&gt;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-&gt; Tiedostosta</a:t>
            </a:r>
          </a:p>
        </p:txBody>
      </p:sp>
    </p:spTree>
    <p:extLst>
      <p:ext uri="{BB962C8B-B14F-4D97-AF65-F5344CB8AC3E}">
        <p14:creationId xmlns:p14="http://schemas.microsoft.com/office/powerpoint/2010/main" val="133984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4355976" y="0"/>
            <a:ext cx="4788024" cy="451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645026" y="1417828"/>
            <a:ext cx="4452678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</p:spTree>
    <p:extLst>
      <p:ext uri="{BB962C8B-B14F-4D97-AF65-F5344CB8AC3E}">
        <p14:creationId xmlns:p14="http://schemas.microsoft.com/office/powerpoint/2010/main" val="134350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71916"/>
            <a:ext cx="1450974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50" r:id="rId3"/>
    <p:sldLayoutId id="2147483652" r:id="rId4"/>
    <p:sldLayoutId id="2147483654" r:id="rId5"/>
    <p:sldLayoutId id="2147483674" r:id="rId6"/>
    <p:sldLayoutId id="2147483704" r:id="rId7"/>
    <p:sldLayoutId id="2147483703" r:id="rId8"/>
    <p:sldLayoutId id="2147483676" r:id="rId9"/>
    <p:sldLayoutId id="2147483705" r:id="rId10"/>
    <p:sldLayoutId id="2147483678" r:id="rId11"/>
    <p:sldLayoutId id="2147483718" r:id="rId12"/>
    <p:sldLayoutId id="2147483653" r:id="rId13"/>
    <p:sldLayoutId id="2147483665" r:id="rId14"/>
    <p:sldLayoutId id="2147483675" r:id="rId15"/>
    <p:sldLayoutId id="2147483673" r:id="rId16"/>
    <p:sldLayoutId id="2147483651" r:id="rId17"/>
    <p:sldLayoutId id="2147483656" r:id="rId18"/>
    <p:sldLayoutId id="2147483657" r:id="rId19"/>
    <p:sldLayoutId id="2147483658" r:id="rId20"/>
    <p:sldLayoutId id="2147483659" r:id="rId21"/>
    <p:sldLayoutId id="2147483720" r:id="rId2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88B0-3F14-4D56-9940-334D716D66B0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D0CA-10B1-4FBB-B297-FB436D5AB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49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6E05-AF6E-4F49-A8B3-D1F4147BA67C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5325-FC92-4B86-BC24-978EFB620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470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01A2-8EB5-4746-89BB-5F4DBC693565}" type="datetimeFigureOut">
              <a:rPr lang="fi-FI" smtClean="0"/>
              <a:t>28.9.2020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36A3C-4413-4187-9944-D726862C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1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23528" y="2211710"/>
            <a:ext cx="6871759" cy="1800200"/>
          </a:xfrm>
        </p:spPr>
        <p:txBody>
          <a:bodyPr/>
          <a:lstStyle/>
          <a:p>
            <a:r>
              <a:rPr lang="en-GB" b="1" dirty="0"/>
              <a:t>Union of the Baltic Cities  </a:t>
            </a:r>
            <a:br>
              <a:rPr lang="en-GB" b="1" dirty="0"/>
            </a:br>
            <a:r>
              <a:rPr lang="en-GB" b="1" dirty="0"/>
              <a:t>- HA Capacity </a:t>
            </a:r>
            <a:br>
              <a:rPr lang="en-GB" b="1" dirty="0"/>
            </a:br>
            <a:r>
              <a:rPr lang="en-GB" b="1" dirty="0"/>
              <a:t>- </a:t>
            </a:r>
            <a:r>
              <a:rPr lang="fi-FI" b="1" dirty="0" err="1"/>
              <a:t>Brussels</a:t>
            </a:r>
            <a:r>
              <a:rPr lang="fi-FI" b="1" dirty="0"/>
              <a:t> </a:t>
            </a:r>
            <a:r>
              <a:rPr lang="fi-FI" b="1" dirty="0" err="1"/>
              <a:t>Antenna</a:t>
            </a:r>
            <a:r>
              <a:rPr lang="fi-FI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9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b="1" dirty="0">
                <a:latin typeface="+mn-lt"/>
              </a:rPr>
              <a:t>THANK YOU!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latin typeface="+mj-lt"/>
              </a:rPr>
              <a:t>www.ubc.net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idx="13"/>
          </p:nvPr>
        </p:nvSpPr>
        <p:spPr>
          <a:xfrm>
            <a:off x="395536" y="3435846"/>
            <a:ext cx="8424936" cy="937932"/>
          </a:xfrm>
        </p:spPr>
        <p:txBody>
          <a:bodyPr/>
          <a:lstStyle/>
          <a:p>
            <a:r>
              <a:rPr lang="fi-FI" dirty="0" err="1">
                <a:latin typeface="+mj-lt"/>
              </a:rPr>
              <a:t>Secretariat</a:t>
            </a:r>
            <a:r>
              <a:rPr lang="fi-FI" dirty="0">
                <a:latin typeface="+mj-lt"/>
              </a:rPr>
              <a:t> of </a:t>
            </a:r>
            <a:r>
              <a:rPr lang="fi-FI" dirty="0" err="1">
                <a:latin typeface="+mj-lt"/>
              </a:rPr>
              <a:t>the</a:t>
            </a:r>
            <a:r>
              <a:rPr lang="fi-FI" dirty="0">
                <a:latin typeface="+mj-lt"/>
              </a:rPr>
              <a:t> Union of </a:t>
            </a:r>
            <a:r>
              <a:rPr lang="fi-FI" dirty="0" err="1">
                <a:latin typeface="+mj-lt"/>
              </a:rPr>
              <a:t>the</a:t>
            </a:r>
            <a:r>
              <a:rPr lang="fi-FI" dirty="0">
                <a:latin typeface="+mj-lt"/>
              </a:rPr>
              <a:t> Baltic </a:t>
            </a:r>
            <a:r>
              <a:rPr lang="fi-FI" dirty="0" err="1">
                <a:latin typeface="+mj-lt"/>
              </a:rPr>
              <a:t>Cities</a:t>
            </a:r>
            <a:endParaRPr lang="fi-FI" dirty="0">
              <a:latin typeface="+mj-lt"/>
            </a:endParaRPr>
          </a:p>
          <a:p>
            <a:r>
              <a:rPr lang="en-US" dirty="0" err="1">
                <a:latin typeface="+mj-lt"/>
              </a:rPr>
              <a:t>Wały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Jagiellońskie</a:t>
            </a:r>
            <a:r>
              <a:rPr lang="en-US" dirty="0">
                <a:latin typeface="+mj-lt"/>
              </a:rPr>
              <a:t> 1, 80-853 </a:t>
            </a:r>
            <a:r>
              <a:rPr lang="en-US" dirty="0" err="1">
                <a:latin typeface="+mj-lt"/>
              </a:rPr>
              <a:t>Gdańsk</a:t>
            </a:r>
            <a:r>
              <a:rPr lang="en-US" dirty="0">
                <a:latin typeface="+mj-lt"/>
              </a:rPr>
              <a:t>, Poland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Tel. + 48 58 3010917, + 48 58 3019123</a:t>
            </a:r>
            <a:endParaRPr lang="fi-FI" dirty="0">
              <a:latin typeface="+mj-lt"/>
            </a:endParaRPr>
          </a:p>
          <a:p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19902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9;p18">
            <a:extLst>
              <a:ext uri="{FF2B5EF4-FFF2-40B4-BE49-F238E27FC236}">
                <a16:creationId xmlns:a16="http://schemas.microsoft.com/office/drawing/2014/main" id="{BD68D7A2-B465-8445-B60A-F7BBDEEDFC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421" y="959509"/>
            <a:ext cx="4471203" cy="310419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16200000">
            <a:off x="1739010" y="-1404780"/>
            <a:ext cx="669246" cy="3816424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68569" tIns="34275" rIns="68569" bIns="34275" rtlCol="0" anchor="t" anchorCtr="0">
            <a:noAutofit/>
          </a:bodyPr>
          <a:lstStyle/>
          <a:p>
            <a:pPr marL="85725" indent="0">
              <a:lnSpc>
                <a:spcPct val="90000"/>
              </a:lnSpc>
              <a:spcBef>
                <a:spcPts val="750"/>
              </a:spcBef>
              <a:buSzPts val="1800"/>
              <a:buNone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UBC EU Antenna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112" y="728096"/>
            <a:ext cx="3216761" cy="133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76211">
            <a:off x="4341245" y="2535704"/>
            <a:ext cx="3330278" cy="135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05803">
            <a:off x="6352540" y="3468027"/>
            <a:ext cx="2541776" cy="1159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64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395536" y="483518"/>
            <a:ext cx="4464496" cy="482240"/>
          </a:xfrm>
        </p:spPr>
        <p:txBody>
          <a:bodyPr/>
          <a:lstStyle/>
          <a:p>
            <a:pPr marL="85725">
              <a:lnSpc>
                <a:spcPct val="90000"/>
              </a:lnSpc>
              <a:spcBef>
                <a:spcPts val="750"/>
              </a:spcBef>
              <a:buSzPts val="1800"/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Roles:</a:t>
            </a:r>
          </a:p>
        </p:txBody>
      </p:sp>
      <p:sp>
        <p:nvSpPr>
          <p:cNvPr id="10" name="Tekstin paikkamerkki 8"/>
          <p:cNvSpPr txBox="1">
            <a:spLocks/>
          </p:cNvSpPr>
          <p:nvPr/>
        </p:nvSpPr>
        <p:spPr>
          <a:xfrm>
            <a:off x="4572000" y="2819772"/>
            <a:ext cx="3729136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107504" y="2531740"/>
            <a:ext cx="4176464" cy="1696194"/>
          </a:xfrm>
        </p:spPr>
        <p:txBody>
          <a:bodyPr>
            <a:noAutofit/>
          </a:bodyPr>
          <a:lstStyle/>
          <a:p>
            <a:pPr indent="-257175">
              <a:lnSpc>
                <a:spcPct val="90000"/>
              </a:lnSpc>
              <a:spcBef>
                <a:spcPts val="750"/>
              </a:spcBef>
              <a:buSzPts val="1800"/>
              <a:buFont typeface="Verdana"/>
              <a:buChar char="-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Straighten the visibility of UBC at the EU level </a:t>
            </a:r>
          </a:p>
          <a:p>
            <a:pPr indent="-257175">
              <a:lnSpc>
                <a:spcPct val="90000"/>
              </a:lnSpc>
              <a:spcBef>
                <a:spcPts val="750"/>
              </a:spcBef>
              <a:buSzPts val="1800"/>
              <a:buFont typeface="Verdana"/>
              <a:buChar char="-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Facilitate institutional partnership with key EU stakeholders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A1A88-2566-5841-A573-B9308BB7C952}"/>
              </a:ext>
            </a:extLst>
          </p:cNvPr>
          <p:cNvSpPr/>
          <p:nvPr/>
        </p:nvSpPr>
        <p:spPr>
          <a:xfrm>
            <a:off x="4427984" y="2371015"/>
            <a:ext cx="4572000" cy="18569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57175">
              <a:lnSpc>
                <a:spcPct val="90000"/>
              </a:lnSpc>
              <a:spcBef>
                <a:spcPts val="750"/>
              </a:spcBef>
              <a:buSzPts val="1800"/>
              <a:buFont typeface="Verdana"/>
              <a:buChar char="-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Reinforce UBC role as a partner in European projects </a:t>
            </a:r>
            <a:r>
              <a:rPr lang="en-US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(Promoting UBC as a partner &amp; kick off initiatives) 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>
              <a:lnSpc>
                <a:spcPct val="90000"/>
              </a:lnSpc>
              <a:spcBef>
                <a:spcPts val="750"/>
              </a:spcBef>
              <a:buSzPts val="1800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- Build synergies with member cities offices.  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07354" y="1203598"/>
            <a:ext cx="4668702" cy="346674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Positioning Roadmap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Week of Regions and Cities “Bridging citizens with SMART cooperation” 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 force for policy and projects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event in the European Parliament postponed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Meetings with key stakeholders (tbc)</a:t>
            </a:r>
          </a:p>
          <a:p>
            <a:pPr lvl="0">
              <a:buFont typeface="Wingdings" pitchFamily="2" charset="2"/>
              <a:buChar char="ü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3"/>
          </p:nvPr>
        </p:nvSpPr>
        <p:spPr>
          <a:xfrm>
            <a:off x="407354" y="123479"/>
            <a:ext cx="4308662" cy="576064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2020: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/>
          <p:cNvSpPr/>
          <p:nvPr/>
        </p:nvSpPr>
        <p:spPr>
          <a:xfrm>
            <a:off x="539551" y="1925434"/>
            <a:ext cx="2178761" cy="21567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/>
          </a:p>
        </p:txBody>
      </p:sp>
      <p:sp>
        <p:nvSpPr>
          <p:cNvPr id="11" name="Sisällön paikkamerkki 5"/>
          <p:cNvSpPr txBox="1">
            <a:spLocks/>
          </p:cNvSpPr>
          <p:nvPr/>
        </p:nvSpPr>
        <p:spPr>
          <a:xfrm>
            <a:off x="424658" y="3003798"/>
            <a:ext cx="2029988" cy="770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0" dirty="0"/>
              <a:t>=</a:t>
            </a:r>
          </a:p>
        </p:txBody>
      </p:sp>
      <p:sp>
        <p:nvSpPr>
          <p:cNvPr id="12" name="Otsikko 4"/>
          <p:cNvSpPr txBox="1">
            <a:spLocks/>
          </p:cNvSpPr>
          <p:nvPr/>
        </p:nvSpPr>
        <p:spPr>
          <a:xfrm>
            <a:off x="774947" y="2216008"/>
            <a:ext cx="179459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 cap="none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1800" b="1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</a:t>
            </a:r>
            <a:r>
              <a:rPr lang="fi-FI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800" b="1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visibility</a:t>
            </a:r>
            <a:r>
              <a:rPr lang="fi-FI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fi-FI" sz="1800" b="1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fi-FI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 </a:t>
            </a:r>
            <a:r>
              <a:rPr lang="fi-FI" sz="1800" b="1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</a:t>
            </a:r>
            <a:r>
              <a:rPr lang="fi-FI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fi-FI" sz="18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isällön paikkamerkki 5"/>
          <p:cNvSpPr txBox="1">
            <a:spLocks/>
          </p:cNvSpPr>
          <p:nvPr/>
        </p:nvSpPr>
        <p:spPr>
          <a:xfrm>
            <a:off x="6588224" y="3147814"/>
            <a:ext cx="2555776" cy="2296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>
              <a:spcBef>
                <a:spcPts val="750"/>
              </a:spcBef>
              <a:buSzPts val="1800"/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Results </a:t>
            </a:r>
          </a:p>
          <a:p>
            <a:pPr marL="85725">
              <a:spcBef>
                <a:spcPts val="750"/>
              </a:spcBef>
              <a:buSzPts val="1800"/>
            </a:pP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(by end of 2021.) </a:t>
            </a:r>
            <a:endParaRPr lang="en-US" sz="2000" b="0" dirty="0"/>
          </a:p>
          <a:p>
            <a:pPr algn="ctr"/>
            <a:endParaRPr lang="fi-FI" sz="2000" b="0" dirty="0"/>
          </a:p>
        </p:txBody>
      </p:sp>
      <p:sp>
        <p:nvSpPr>
          <p:cNvPr id="14" name="Ellipsi 13"/>
          <p:cNvSpPr/>
          <p:nvPr/>
        </p:nvSpPr>
        <p:spPr>
          <a:xfrm>
            <a:off x="3459345" y="1155936"/>
            <a:ext cx="2249531" cy="21358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5"/>
          <p:cNvSpPr txBox="1">
            <a:spLocks/>
          </p:cNvSpPr>
          <p:nvPr/>
        </p:nvSpPr>
        <p:spPr>
          <a:xfrm>
            <a:off x="3647397" y="1410074"/>
            <a:ext cx="1809463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lvl="0" algn="ctr">
              <a:spcBef>
                <a:spcPts val="750"/>
              </a:spcBef>
              <a:buClr>
                <a:srgbClr val="0099FF"/>
              </a:buClr>
              <a:buSzPts val="1800"/>
            </a:pPr>
            <a:r>
              <a:rPr lang="en-US" sz="1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UBC takes part in the most relevant EU policy dialogues  </a:t>
            </a:r>
            <a:endParaRPr lang="en-US" sz="18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i-FI" sz="1500" dirty="0">
              <a:solidFill>
                <a:srgbClr val="FFC000"/>
              </a:solidFill>
            </a:endParaRPr>
          </a:p>
        </p:txBody>
      </p:sp>
      <p:sp>
        <p:nvSpPr>
          <p:cNvPr id="23" name="Ellipsi 22"/>
          <p:cNvSpPr/>
          <p:nvPr/>
        </p:nvSpPr>
        <p:spPr>
          <a:xfrm>
            <a:off x="6268052" y="195486"/>
            <a:ext cx="2264387" cy="21602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isällön paikkamerkki 5"/>
          <p:cNvSpPr txBox="1">
            <a:spLocks/>
          </p:cNvSpPr>
          <p:nvPr/>
        </p:nvSpPr>
        <p:spPr>
          <a:xfrm>
            <a:off x="6520069" y="574336"/>
            <a:ext cx="1883611" cy="1208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0"/>
              </a:spcBef>
              <a:buSzPts val="1800"/>
            </a:pPr>
            <a:r>
              <a:rPr lang="en-US" sz="1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New projects contribution increase % of UBC financing</a:t>
            </a:r>
          </a:p>
          <a:p>
            <a:pPr>
              <a:spcBef>
                <a:spcPts val="750"/>
              </a:spcBef>
              <a:buSzPts val="1800"/>
            </a:pPr>
            <a:r>
              <a:rPr lang="en-US" sz="1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 </a:t>
            </a:r>
            <a:endParaRPr lang="en-US" sz="18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i-FI" sz="1800" b="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i-FI" sz="1800" b="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;p16">
            <a:extLst>
              <a:ext uri="{FF2B5EF4-FFF2-40B4-BE49-F238E27FC236}">
                <a16:creationId xmlns:a16="http://schemas.microsoft.com/office/drawing/2014/main" id="{71E0D8E3-0F52-5248-9721-56EFC2DC894A}"/>
              </a:ext>
            </a:extLst>
          </p:cNvPr>
          <p:cNvSpPr txBox="1">
            <a:spLocks/>
          </p:cNvSpPr>
          <p:nvPr/>
        </p:nvSpPr>
        <p:spPr>
          <a:xfrm rot="16200000">
            <a:off x="5580112" y="-596602"/>
            <a:ext cx="2376264" cy="4392488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68569" tIns="34275" rIns="68569" bIns="3427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lnSpc>
                <a:spcPct val="90000"/>
              </a:lnSpc>
              <a:spcBef>
                <a:spcPts val="750"/>
              </a:spcBef>
              <a:buSzPts val="1800"/>
              <a:buNone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0">
              <a:lnSpc>
                <a:spcPct val="90000"/>
              </a:lnSpc>
              <a:spcBef>
                <a:spcPts val="750"/>
              </a:spcBef>
              <a:buSzPts val="1800"/>
              <a:buNone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0" algn="ctr">
              <a:lnSpc>
                <a:spcPct val="90000"/>
              </a:lnSpc>
              <a:spcBef>
                <a:spcPts val="750"/>
              </a:spcBef>
              <a:buSzPts val="1800"/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Workshops 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79512" y="123478"/>
            <a:ext cx="4956734" cy="46805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long-term viability of the EUSBSR is dependent upon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 involvement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stakeholders.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stakeholders: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and regional authorities, business, academia and civil society organizations;     </a:t>
            </a:r>
          </a:p>
          <a:p>
            <a:pPr mar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strengthening the implementation of EUSBSR in the MS;   </a:t>
            </a:r>
          </a:p>
          <a:p>
            <a:pPr mar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How?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campaign and workshops (7) gathering 280 new stakeholders; 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Font typeface="Wingdings" pitchFamily="2" charset="2"/>
              <a:buChar char="ü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92DD-7AC1-F043-8A6A-6BE93D4E3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4655"/>
            <a:ext cx="8291306" cy="43313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Workshops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1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Seven online workshops in Denmark, Germany, Poland, Lithuania, Latvia, Estonia and Finland. </a:t>
            </a:r>
            <a:endParaRPr lang="en-US" sz="14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objectives: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Promoting stakeholders and their involvement in each country;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Increasing the level of knowledge of macro-regional strategies; 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Introducing concrete benefits for the stakeholders; 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Brainstorming and suggesting potential follow-up actions within EUSBSR;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Expected results: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3.1. The visibility of EUSBSR is increased in member states;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3.2. The support for shaping the national implementation of the strategy is increased within the pool of new stakeholders;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3.3. The higher commitment of new stakeholders to integrate the strategy in their strategic decisions or initiatives; 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1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/>
          <p:cNvSpPr/>
          <p:nvPr/>
        </p:nvSpPr>
        <p:spPr>
          <a:xfrm>
            <a:off x="6156176" y="843558"/>
            <a:ext cx="2736304" cy="2736304"/>
          </a:xfrm>
          <a:prstGeom prst="ellipse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isällön paikkamerkki 5"/>
          <p:cNvSpPr txBox="1">
            <a:spLocks/>
          </p:cNvSpPr>
          <p:nvPr/>
        </p:nvSpPr>
        <p:spPr>
          <a:xfrm>
            <a:off x="6516216" y="1131590"/>
            <a:ext cx="2160240" cy="2296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 us! </a:t>
            </a:r>
          </a:p>
          <a:p>
            <a:pPr algn="ctr"/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i-FI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 </a:t>
            </a:r>
            <a:r>
              <a:rPr lang="fi-FI" sz="20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greater</a:t>
            </a:r>
            <a:r>
              <a:rPr lang="fi-FI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0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involvement</a:t>
            </a:r>
            <a:r>
              <a:rPr lang="fi-FI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UBC </a:t>
            </a:r>
            <a:r>
              <a:rPr lang="fi-FI" sz="20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</a:t>
            </a:r>
            <a:r>
              <a:rPr lang="fi-FI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i-FI" sz="20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fi-FI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 </a:t>
            </a:r>
            <a:r>
              <a:rPr lang="fi-FI" sz="20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fi-FI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0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</a:t>
            </a:r>
            <a:r>
              <a:rPr lang="fi-FI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/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1619672" y="1920503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3518"/>
            <a:ext cx="219475" cy="219475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611560" y="4085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unionofthebalticcities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UBC">
      <a:dk1>
        <a:srgbClr val="2B447C"/>
      </a:dk1>
      <a:lt1>
        <a:srgbClr val="FFFFFF"/>
      </a:lt1>
      <a:dk2>
        <a:srgbClr val="0099FF"/>
      </a:dk2>
      <a:lt2>
        <a:srgbClr val="CCCCCC"/>
      </a:lt2>
      <a:accent1>
        <a:srgbClr val="2B447C"/>
      </a:accent1>
      <a:accent2>
        <a:srgbClr val="0099FF"/>
      </a:accent2>
      <a:accent3>
        <a:srgbClr val="4D4D4C"/>
      </a:accent3>
      <a:accent4>
        <a:srgbClr val="CCCCCC"/>
      </a:accent4>
      <a:accent5>
        <a:srgbClr val="FBBF20"/>
      </a:accent5>
      <a:accent6>
        <a:srgbClr val="0099FF"/>
      </a:accent6>
      <a:hlink>
        <a:srgbClr val="CCCCCC"/>
      </a:hlink>
      <a:folHlink>
        <a:srgbClr val="FBB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Mukautettu 1">
      <a:dk1>
        <a:srgbClr val="626365"/>
      </a:dk1>
      <a:lt1>
        <a:srgbClr val="FFFFFF"/>
      </a:lt1>
      <a:dk2>
        <a:srgbClr val="616365"/>
      </a:dk2>
      <a:lt2>
        <a:srgbClr val="CCCCCC"/>
      </a:lt2>
      <a:accent1>
        <a:srgbClr val="F27024"/>
      </a:accent1>
      <a:accent2>
        <a:srgbClr val="F99F35"/>
      </a:accent2>
      <a:accent3>
        <a:srgbClr val="5AB5EC"/>
      </a:accent3>
      <a:accent4>
        <a:srgbClr val="616365"/>
      </a:accent4>
      <a:accent5>
        <a:srgbClr val="F2F2F2"/>
      </a:accent5>
      <a:accent6>
        <a:srgbClr val="0F76B1"/>
      </a:accent6>
      <a:hlink>
        <a:srgbClr val="5AB5EC"/>
      </a:hlink>
      <a:folHlink>
        <a:srgbClr val="F270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664</Words>
  <Application>Microsoft Macintosh PowerPoint</Application>
  <PresentationFormat>On-screen Show (16:9)</PresentationFormat>
  <Paragraphs>65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Office-teema</vt:lpstr>
      <vt:lpstr>2_Mukautettu suunnittelumalli</vt:lpstr>
      <vt:lpstr>1_Mukautettu suunnittelumalli</vt:lpstr>
      <vt:lpstr>Mukautettu suunnittelumalli</vt:lpstr>
      <vt:lpstr>Union of the Baltic Cities   - HA Capacity  - Brussels Antenna </vt:lpstr>
      <vt:lpstr>PowerPoint Presentation</vt:lpstr>
      <vt:lpstr>Roles: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Mia Grönberg</dc:creator>
  <cp:lastModifiedBy>Microsoft Office User</cp:lastModifiedBy>
  <cp:revision>257</cp:revision>
  <cp:lastPrinted>2016-09-15T11:20:05Z</cp:lastPrinted>
  <dcterms:created xsi:type="dcterms:W3CDTF">2016-06-29T12:07:36Z</dcterms:created>
  <dcterms:modified xsi:type="dcterms:W3CDTF">2020-09-28T17:59:06Z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